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7"/>
  </p:notesMasterIdLst>
  <p:sldIdLst>
    <p:sldId id="256" r:id="rId2"/>
    <p:sldId id="274" r:id="rId3"/>
    <p:sldId id="295" r:id="rId4"/>
    <p:sldId id="278" r:id="rId5"/>
    <p:sldId id="270" r:id="rId6"/>
    <p:sldId id="273" r:id="rId7"/>
    <p:sldId id="279" r:id="rId8"/>
    <p:sldId id="265" r:id="rId9"/>
    <p:sldId id="269" r:id="rId10"/>
    <p:sldId id="282" r:id="rId11"/>
    <p:sldId id="268" r:id="rId12"/>
    <p:sldId id="283" r:id="rId13"/>
    <p:sldId id="284" r:id="rId14"/>
    <p:sldId id="287" r:id="rId15"/>
    <p:sldId id="290" r:id="rId16"/>
    <p:sldId id="289" r:id="rId17"/>
    <p:sldId id="291" r:id="rId18"/>
    <p:sldId id="292" r:id="rId19"/>
    <p:sldId id="288" r:id="rId20"/>
    <p:sldId id="293" r:id="rId21"/>
    <p:sldId id="294" r:id="rId22"/>
    <p:sldId id="267" r:id="rId23"/>
    <p:sldId id="277" r:id="rId24"/>
    <p:sldId id="286" r:id="rId25"/>
    <p:sldId id="285" r:id="rId2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1" autoAdjust="0"/>
    <p:restoredTop sz="94660"/>
  </p:normalViewPr>
  <p:slideViewPr>
    <p:cSldViewPr>
      <p:cViewPr>
        <p:scale>
          <a:sx n="100" d="100"/>
          <a:sy n="100" d="100"/>
        </p:scale>
        <p:origin x="-384" y="62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BB404-24B9-44CF-9E1A-E42D7EFF5DF6}" type="datetimeFigureOut">
              <a:rPr lang="fr-FR" smtClean="0"/>
              <a:t>05/04/2016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1F52B5-9A66-4C01-B8D4-978910A1A64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230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 précoce de la maladie de Parkinson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 classification automatique et modèle de prédiction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1F52B5-9A66-4C01-B8D4-978910A1A646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3438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angle rect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r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7" name="Sous-titr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  <p:grpSp>
        <p:nvGrpSpPr>
          <p:cNvPr id="2" name="Groupe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orme lib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e lib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e lib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necteur droit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ce réservé de la date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AF4273B-BB5D-42A5-8F0D-64C8F9F16F5B}" type="datetime1">
              <a:rPr lang="fr-FR" smtClean="0"/>
              <a:t>05/04/2016</a:t>
            </a:fld>
            <a:endParaRPr lang="fr-BE"/>
          </a:p>
        </p:txBody>
      </p:sp>
      <p:sp>
        <p:nvSpPr>
          <p:cNvPr id="19" name="Espace réservé du pied de page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27" name="Espace réservé du numéro de diapositiv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78EA9E4-C089-4D2C-8D18-47B646A2C562}" type="datetime1">
              <a:rPr lang="fr-FR" smtClean="0"/>
              <a:t>05/04/2016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1F2CAF4-3925-473D-874B-A3CAC502363F}" type="datetime1">
              <a:rPr lang="fr-FR" smtClean="0"/>
              <a:t>05/04/2016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1973390-3BCA-4D4A-BE6E-EE650242C1C5}" type="datetime1">
              <a:rPr lang="fr-FR" smtClean="0"/>
              <a:t>05/04/2016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600AD46-C0BF-4165-A9B8-BCD2CB445923}" type="datetime1">
              <a:rPr lang="fr-FR" smtClean="0"/>
              <a:t>05/04/2016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C68F4B88-E1A6-47F4-9D43-2BE17BFCE4FB}" type="datetime1">
              <a:rPr lang="fr-FR" smtClean="0"/>
              <a:t>05/04/2016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892E83EA-A181-493B-B9A2-03309A83E526}" type="datetime1">
              <a:rPr lang="fr-FR" smtClean="0"/>
              <a:t>05/04/2016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08F11E6-CA3B-4C90-A722-6189873848BE}" type="datetime1">
              <a:rPr lang="fr-FR" smtClean="0"/>
              <a:t>05/04/2016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1A1952-E4EA-456C-9F09-837680F30738}" type="datetime1">
              <a:rPr lang="fr-FR" smtClean="0"/>
              <a:t>05/04/2016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40AE2C7-46D5-4663-9776-B697FC6C4076}" type="datetime1">
              <a:rPr lang="fr-FR" smtClean="0"/>
              <a:t>05/04/2016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E24F8CA-CD6D-4D40-B092-36A2BF7FB002}" type="datetime1">
              <a:rPr lang="fr-FR" smtClean="0"/>
              <a:t>05/04/2016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8" name="Forme libre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e libre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angle rect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necteur droit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e libre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e libre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angle rect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necteur droit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0" name="Espace réservé du texte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390DE348-C1C9-49EC-A4A4-0DC2667A70AB}" type="datetime1">
              <a:rPr lang="fr-FR" smtClean="0"/>
              <a:t>05/04/2016</a:t>
            </a:fld>
            <a:endParaRPr lang="fr-BE"/>
          </a:p>
        </p:txBody>
      </p:sp>
      <p:sp>
        <p:nvSpPr>
          <p:cNvPr id="22" name="Espace réservé du pied de page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fr-BE"/>
          </a:p>
        </p:txBody>
      </p:sp>
      <p:sp>
        <p:nvSpPr>
          <p:cNvPr id="18" name="Espace réservé du numéro de diapositive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692696"/>
            <a:ext cx="7772400" cy="252028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Gaussian Process Interpolation </a:t>
            </a:r>
            <a:r>
              <a:rPr lang="en-US" sz="4000" dirty="0"/>
              <a:t>for </a:t>
            </a:r>
            <a:r>
              <a:rPr lang="en-US" sz="4000" dirty="0" smtClean="0"/>
              <a:t>Uncertainty </a:t>
            </a:r>
            <a:r>
              <a:rPr lang="fr-FR" sz="4000" dirty="0" smtClean="0"/>
              <a:t>Estimation </a:t>
            </a:r>
            <a:r>
              <a:rPr lang="fr-FR" sz="4000" dirty="0"/>
              <a:t>in Image </a:t>
            </a:r>
            <a:r>
              <a:rPr lang="fr-FR" sz="4000" dirty="0" smtClean="0"/>
              <a:t>Registration</a:t>
            </a:r>
            <a:endParaRPr lang="en-US" sz="4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</a:t>
            </a:fld>
            <a:endParaRPr lang="fr-BE" dirty="0"/>
          </a:p>
        </p:txBody>
      </p:sp>
      <p:pic>
        <p:nvPicPr>
          <p:cNvPr id="10242" name="Picture 2" descr="https://upload.wikimedia.org/wikipedia/en/a/ae/Sagittal_brain_MR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3677">
            <a:off x="737850" y="3881263"/>
            <a:ext cx="2028094" cy="22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upload.wikimedia.org/wikipedia/commons/7/7f/Gaussian_Process_Regres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273" y="4913241"/>
            <a:ext cx="5674923" cy="200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5278974" y="4437112"/>
            <a:ext cx="3744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ECSE 626 - Project </a:t>
            </a:r>
            <a:r>
              <a:rPr lang="fr-FR" dirty="0" err="1" smtClean="0"/>
              <a:t>presentation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589383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Drawback of all the </a:t>
            </a:r>
            <a:r>
              <a:rPr lang="fr-FR" dirty="0" err="1" smtClean="0"/>
              <a:t>approaches</a:t>
            </a:r>
            <a:endParaRPr lang="fr-FR" dirty="0" smtClean="0"/>
          </a:p>
          <a:p>
            <a:pPr lvl="1"/>
            <a:r>
              <a:rPr lang="fr-FR" dirty="0" err="1" smtClean="0"/>
              <a:t>Difficult</a:t>
            </a:r>
            <a:r>
              <a:rPr lang="fr-FR" dirty="0" smtClean="0"/>
              <a:t> </a:t>
            </a:r>
            <a:r>
              <a:rPr lang="fr-FR" dirty="0" err="1" smtClean="0"/>
              <a:t>because</a:t>
            </a:r>
            <a:r>
              <a:rPr lang="fr-FR" dirty="0" smtClean="0"/>
              <a:t> interpolation </a:t>
            </a:r>
            <a:r>
              <a:rPr lang="fr-FR" dirty="0" err="1" smtClean="0"/>
              <a:t>error</a:t>
            </a:r>
            <a:r>
              <a:rPr lang="fr-FR" dirty="0" smtClean="0"/>
              <a:t> varies </a:t>
            </a:r>
            <a:r>
              <a:rPr lang="fr-FR" dirty="0" err="1" smtClean="0"/>
              <a:t>among</a:t>
            </a:r>
            <a:r>
              <a:rPr lang="fr-FR" dirty="0" smtClean="0"/>
              <a:t> </a:t>
            </a:r>
            <a:r>
              <a:rPr lang="fr-FR" dirty="0" err="1" smtClean="0"/>
              <a:t>grid</a:t>
            </a:r>
            <a:r>
              <a:rPr lang="fr-FR" dirty="0" smtClean="0"/>
              <a:t> points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lvl="1"/>
            <a:r>
              <a:rPr lang="fr-FR" dirty="0" smtClean="0"/>
              <a:t>How to model the interpolation </a:t>
            </a:r>
            <a:r>
              <a:rPr lang="fr-FR" dirty="0" err="1" smtClean="0"/>
              <a:t>uncertainty</a:t>
            </a:r>
            <a:r>
              <a:rPr lang="fr-FR" dirty="0" smtClean="0"/>
              <a:t> ?</a:t>
            </a:r>
          </a:p>
          <a:p>
            <a:pPr lvl="1"/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10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registration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716" y="2636912"/>
            <a:ext cx="6991350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15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Gaussian </a:t>
                </a:r>
                <a:r>
                  <a:rPr lang="fr-FR" dirty="0" err="1" smtClean="0"/>
                  <a:t>process</a:t>
                </a:r>
                <a:endParaRPr lang="fr-F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𝒢𝒫</m:t>
                    </m:r>
                    <m:d>
                      <m:dPr>
                        <m:ctrlPr>
                          <a:rPr lang="fr-FR" i="1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fr-FR" i="1">
                            <a:latin typeface="Cambria Math"/>
                            <a:ea typeface="Cambria Math"/>
                          </a:rPr>
                          <m:t>𝑚</m:t>
                        </m:r>
                        <m:r>
                          <a:rPr lang="fr-FR" i="1"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fr-FR" i="1">
                            <a:latin typeface="Cambria Math"/>
                            <a:ea typeface="Cambria Math"/>
                          </a:rPr>
                          <m:t>𝑘</m:t>
                        </m:r>
                      </m:e>
                    </m:d>
                  </m:oMath>
                </a14:m>
                <a:r>
                  <a:rPr lang="fr-FR" dirty="0" smtClean="0"/>
                  <a:t> : Stochastic </a:t>
                </a:r>
                <a:r>
                  <a:rPr lang="fr-FR" dirty="0" err="1" smtClean="0"/>
                  <a:t>process</a:t>
                </a:r>
                <a:r>
                  <a:rPr lang="fr-FR" dirty="0"/>
                  <a:t> </a:t>
                </a:r>
                <a:r>
                  <a:rPr lang="fr-FR" dirty="0" err="1" smtClean="0"/>
                  <a:t>defined</a:t>
                </a:r>
                <a:r>
                  <a:rPr lang="fr-FR" dirty="0" smtClean="0"/>
                  <a:t> by </a:t>
                </a:r>
                <a:r>
                  <a:rPr lang="fr-FR" dirty="0" err="1" smtClean="0"/>
                  <a:t>mean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𝑚</m:t>
                    </m:r>
                    <m:r>
                      <a:rPr lang="fr-FR" b="0" i="1" smtClean="0">
                        <a:latin typeface="Cambria Math"/>
                      </a:rPr>
                      <m:t>(</m:t>
                    </m:r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and covariance </a:t>
                </a:r>
                <a:r>
                  <a:rPr lang="fr-FR" dirty="0" err="1" smtClean="0"/>
                  <a:t>function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b="0" dirty="0" smtClean="0"/>
                  <a:t> [3]</a:t>
                </a:r>
              </a:p>
              <a:p>
                <a:pPr marL="393192" lvl="1" indent="0">
                  <a:buNone/>
                </a:pPr>
                <a:endParaRPr lang="fr-FR" dirty="0"/>
              </a:p>
              <a:p>
                <a:pPr lvl="1"/>
                <a:r>
                  <a:rPr lang="fr-FR" b="0" dirty="0" err="1" smtClean="0"/>
                  <a:t>Also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called</a:t>
                </a:r>
                <a:r>
                  <a:rPr lang="fr-FR" b="0" dirty="0" smtClean="0"/>
                  <a:t> « </a:t>
                </a:r>
                <a:r>
                  <a:rPr lang="fr-FR" b="0" dirty="0" err="1" smtClean="0"/>
                  <a:t>Kriging</a:t>
                </a:r>
                <a:r>
                  <a:rPr lang="fr-FR" b="0" dirty="0" smtClean="0"/>
                  <a:t> » (</a:t>
                </a:r>
                <a:r>
                  <a:rPr lang="fr-FR" b="0" dirty="0" err="1" smtClean="0"/>
                  <a:t>used</a:t>
                </a:r>
                <a:r>
                  <a:rPr lang="fr-FR" b="0" dirty="0" smtClean="0"/>
                  <a:t> in </a:t>
                </a:r>
                <a:r>
                  <a:rPr lang="fr-FR" b="0" dirty="0" err="1" smtClean="0"/>
                  <a:t>geostatistic</a:t>
                </a:r>
                <a:r>
                  <a:rPr lang="fr-FR" b="0" dirty="0" smtClean="0"/>
                  <a:t>) [4]</a:t>
                </a:r>
              </a:p>
              <a:p>
                <a:pPr lvl="1"/>
                <a:endParaRPr lang="fr-FR" dirty="0"/>
              </a:p>
              <a:p>
                <a:r>
                  <a:rPr lang="fr-FR" dirty="0" err="1"/>
                  <a:t>Why</a:t>
                </a:r>
                <a:r>
                  <a:rPr lang="fr-FR" dirty="0"/>
                  <a:t> </a:t>
                </a:r>
                <a:r>
                  <a:rPr lang="fr-FR" dirty="0" err="1"/>
                  <a:t>Gaussian</a:t>
                </a:r>
                <a:r>
                  <a:rPr lang="fr-FR" dirty="0"/>
                  <a:t> </a:t>
                </a:r>
                <a:r>
                  <a:rPr lang="fr-FR" dirty="0" err="1"/>
                  <a:t>Process</a:t>
                </a:r>
                <a:r>
                  <a:rPr lang="fr-FR" dirty="0"/>
                  <a:t> </a:t>
                </a:r>
                <a:r>
                  <a:rPr lang="fr-FR" dirty="0" err="1"/>
                  <a:t>interpolator</a:t>
                </a:r>
                <a:endParaRPr lang="fr-FR" dirty="0"/>
              </a:p>
              <a:p>
                <a:pPr lvl="1"/>
                <a:r>
                  <a:rPr lang="fr-FR" dirty="0" err="1"/>
                  <a:t>Because</a:t>
                </a:r>
                <a:r>
                  <a:rPr lang="fr-FR" dirty="0"/>
                  <a:t>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 smtClean="0"/>
                  <a:t>estimate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uncertainty</a:t>
                </a:r>
                <a:r>
                  <a:rPr lang="fr-FR" dirty="0" smtClean="0"/>
                  <a:t> </a:t>
                </a:r>
                <a:r>
                  <a:rPr lang="fr-FR" dirty="0"/>
                  <a:t>a</a:t>
                </a:r>
                <a:r>
                  <a:rPr lang="fr-FR" dirty="0" smtClean="0"/>
                  <a:t>nd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/>
                  <a:t>closed</a:t>
                </a:r>
                <a:r>
                  <a:rPr lang="fr-FR" dirty="0"/>
                  <a:t> to the optimal </a:t>
                </a:r>
                <a:r>
                  <a:rPr lang="fr-FR" dirty="0" err="1"/>
                  <a:t>interpolator</a:t>
                </a:r>
                <a:r>
                  <a:rPr lang="fr-FR" dirty="0"/>
                  <a:t> </a:t>
                </a:r>
                <a:r>
                  <a:rPr lang="fr-FR" dirty="0" smtClean="0"/>
                  <a:t>!</a:t>
                </a:r>
                <a:endParaRPr lang="fr-FR" dirty="0"/>
              </a:p>
              <a:p>
                <a:pPr lvl="1"/>
                <a:endParaRPr lang="fr-FR" b="0" dirty="0" smtClean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 smtClean="0"/>
              </a:p>
              <a:p>
                <a:endParaRPr lang="fr-FR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1119" r="-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11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Interpolation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5201420"/>
            <a:ext cx="4034864" cy="963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File:Sinc function (normalized)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176308"/>
            <a:ext cx="1593766" cy="109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File:Rectangular function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220346"/>
            <a:ext cx="1521281" cy="104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9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579296" cy="4900000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fr-FR" dirty="0" smtClean="0"/>
                  <a:t>Fixed </a:t>
                </a:r>
                <a:r>
                  <a:rPr lang="fr-FR" dirty="0" err="1"/>
                  <a:t>grid</a:t>
                </a:r>
                <a:r>
                  <a:rPr lang="fr-FR" dirty="0"/>
                  <a:t> of </a:t>
                </a:r>
                <a:r>
                  <a:rPr lang="fr-FR" dirty="0" smtClean="0"/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/>
                          </a:rPr>
                          <m:t>𝑋</m:t>
                        </m:r>
                      </m:e>
                      <m:sup>
                        <m:r>
                          <a:rPr lang="fr-FR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fr-FR" dirty="0"/>
              </a:p>
              <a:p>
                <a:pPr lvl="1"/>
                <a:r>
                  <a:rPr lang="fr-FR" dirty="0" err="1"/>
                  <a:t>Grid</a:t>
                </a:r>
                <a:r>
                  <a:rPr lang="fr-FR" dirty="0"/>
                  <a:t> of </a:t>
                </a:r>
                <a:r>
                  <a:rPr lang="fr-FR" dirty="0" smtClean="0"/>
                  <a:t>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fr-FR" dirty="0"/>
                  <a:t>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smtClean="0"/>
                  <a:t>=&gt; 		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Ω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fr-FR" i="1">
                        <a:latin typeface="Cambria Math"/>
                      </a:rPr>
                      <m:t>𝑋</m:t>
                    </m:r>
                  </m:oMath>
                </a14:m>
                <a:endParaRPr lang="fr-FR" dirty="0" smtClean="0"/>
              </a:p>
              <a:p>
                <a:pPr lvl="1"/>
                <a:endParaRPr lang="fr-FR" dirty="0" smtClean="0"/>
              </a:p>
              <a:p>
                <a:r>
                  <a:rPr lang="fr-FR" dirty="0" err="1" smtClean="0"/>
                  <a:t>Assumptions</a:t>
                </a:r>
                <a:endParaRPr lang="fr-F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fr-FR" i="1" smtClean="0">
                        <a:latin typeface="Cambria Math"/>
                        <a:ea typeface="Cambria Math"/>
                      </a:rPr>
                      <m:t>𝒢𝒫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(0,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𝑘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prior</a:t>
                </a:r>
                <a:r>
                  <a:rPr lang="fr-FR" dirty="0" smtClean="0"/>
                  <a:t> over </a:t>
                </a:r>
                <a:r>
                  <a:rPr lang="fr-FR" dirty="0" err="1" smtClean="0"/>
                  <a:t>resampled</a:t>
                </a:r>
                <a:r>
                  <a:rPr lang="fr-FR" dirty="0" smtClean="0"/>
                  <a:t> image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𝑀</m:t>
                        </m:r>
                      </m:sub>
                      <m:sup>
                        <m:r>
                          <a:rPr lang="fr-FR" b="0" i="1" smtClean="0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fr-FR" b="0" dirty="0" smtClean="0"/>
              </a:p>
              <a:p>
                <a:pPr lvl="1"/>
                <a:r>
                  <a:rPr lang="fr-FR" dirty="0" err="1" smtClean="0"/>
                  <a:t>Gaussian</a:t>
                </a:r>
                <a:r>
                  <a:rPr lang="fr-FR" dirty="0" smtClean="0"/>
                  <a:t> noise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𝜀</m:t>
                    </m:r>
                    <m:r>
                      <a:rPr lang="fr-FR" b="0" i="1" smtClean="0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𝒩</m:t>
                    </m:r>
                    <m:r>
                      <a:rPr lang="fr-FR" b="0" i="1" smtClean="0">
                        <a:latin typeface="Cambria Math"/>
                        <a:ea typeface="Cambria Math"/>
                      </a:rPr>
                      <m:t>(0,</m:t>
                    </m:r>
                    <m:sSubSup>
                      <m:sSub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bSup>
                    <m:r>
                      <a:rPr lang="fr-FR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dirty="0" smtClean="0"/>
                  <a:t> on </a:t>
                </a:r>
                <a:r>
                  <a:rPr lang="fr-FR" dirty="0" err="1" smtClean="0"/>
                  <a:t>measurements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endParaRPr lang="fr-FR" dirty="0" smtClean="0"/>
              </a:p>
              <a:p>
                <a:pPr lvl="1"/>
                <a:endParaRPr lang="fr-FR" dirty="0"/>
              </a:p>
              <a:p>
                <a:r>
                  <a:rPr lang="fr-FR" dirty="0" err="1" smtClean="0"/>
                  <a:t>Posterior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resampled</a:t>
                </a:r>
                <a:r>
                  <a:rPr lang="fr-FR" dirty="0" smtClean="0"/>
                  <a:t>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𝑀</m:t>
                        </m:r>
                      </m:sub>
                      <m:sup>
                        <m:r>
                          <a:rPr lang="fr-FR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fr-FR" dirty="0"/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𝑋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𝑋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fr-FR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𝒩</m:t>
                    </m:r>
                    <m:r>
                      <a:rPr lang="fr-FR" i="1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sSubSup>
                          <m:sSub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sub>
                    </m:sSub>
                    <m:r>
                      <a:rPr lang="fr-FR" i="1">
                        <a:latin typeface="Cambria Math"/>
                        <a:ea typeface="Cambria Math"/>
                      </a:rPr>
                      <m:t>,</m:t>
                    </m:r>
                    <m:sSubSup>
                      <m:sSubSupPr>
                        <m:ctrlPr>
                          <a:rPr lang="fr-FR" b="0" i="1" smtClean="0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  <m:sup>
                        <m:r>
                          <a:rPr lang="fr-FR" b="0" i="1" smtClean="0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bSup>
                    <m:r>
                      <a:rPr lang="fr-FR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fr-FR" dirty="0"/>
                  <a:t> </a:t>
                </a:r>
                <a:endParaRPr lang="fr-FR" dirty="0" smtClean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𝜇</m:t>
                          </m:r>
                        </m:e>
                        <m:sub>
                          <m:sSubSup>
                            <m:sSubSup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∗</m:t>
                              </m:r>
                            </m:sup>
                          </m:sSubSup>
                        </m:sub>
                      </m:sSub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𝑋</m:t>
                          </m:r>
                          <m:r>
                            <a:rPr lang="fr-FR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b="0" i="1" smtClean="0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b="0" i="1" smtClean="0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b="1">
                                  <a:latin typeface="Cambria Math"/>
                                  <a:ea typeface="Cambria Math"/>
                                </a:rPr>
                                <m:t>𝐈</m:t>
                              </m:r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sSub>
                        <m:sSubPr>
                          <m:ctrlPr>
                            <a:rPr lang="fr-FR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fr-FR" i="1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fr-FR" b="1" dirty="0" smtClean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fr-FR" i="1">
                              <a:latin typeface="Cambria Math"/>
                              <a:ea typeface="Cambria Math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  <a:ea typeface="Cambria Math"/>
                            </a:rPr>
                            <m:t>Σ</m:t>
                          </m:r>
                        </m:e>
                        <m:sub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𝑀</m:t>
                              </m:r>
                            </m:sub>
                          </m:sSub>
                        </m:sub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∗</m:t>
                          </m:r>
                        </m:sup>
                      </m:sSub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𝑘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b="0" i="1" smtClean="0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b="0" i="1" smtClean="0">
                          <a:latin typeface="Cambria Math"/>
                        </a:rPr>
                        <m:t>−</m:t>
                      </m:r>
                      <m:r>
                        <a:rPr lang="fr-FR" i="1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𝑋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fr-FR" i="1">
                          <a:latin typeface="Cambria Math"/>
                        </a:rPr>
                        <m:t>.</m:t>
                      </m:r>
                      <m:sSup>
                        <m:sSupPr>
                          <m:ctrlPr>
                            <a:rPr lang="fr-FR" i="1">
                              <a:latin typeface="Cambria Math"/>
                              <a:ea typeface="Cambria Math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𝑘</m:t>
                              </m:r>
                              <m:d>
                                <m:d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𝑋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fr-FR" i="1">
                                      <a:latin typeface="Cambria Math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fr-FR" i="1">
                                  <a:latin typeface="Cambria Math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𝜎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fr-FR" b="1">
                                  <a:latin typeface="Cambria Math"/>
                                  <a:ea typeface="Cambria Math"/>
                                </a:rPr>
                                <m:t>𝐈</m:t>
                              </m:r>
                            </m:e>
                          </m:d>
                        </m:e>
                        <m:sup>
                          <m:r>
                            <a:rPr lang="fr-FR" i="1">
                              <a:latin typeface="Cambria Math"/>
                              <a:ea typeface="Cambria Math"/>
                            </a:rPr>
                            <m:t>−1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  <a:ea typeface="Cambria Math"/>
                        </a:rPr>
                        <m:t>.</m:t>
                      </m:r>
                      <m:r>
                        <a:rPr lang="fr-FR" i="1">
                          <a:latin typeface="Cambria Math"/>
                        </a:rPr>
                        <m:t>𝑘</m:t>
                      </m:r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i="1">
                              <a:latin typeface="Cambria Math"/>
                            </a:rPr>
                            <m:t>𝑋</m:t>
                          </m:r>
                          <m:r>
                            <a:rPr lang="fr-FR" i="1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fr-FR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fr-FR" b="1" dirty="0"/>
              </a:p>
              <a:p>
                <a:pPr lvl="1"/>
                <a:endParaRPr lang="fr-FR" b="0" dirty="0" smtClean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 smtClean="0"/>
              </a:p>
              <a:p>
                <a:endParaRPr lang="fr-FR" dirty="0" smtClean="0"/>
              </a:p>
              <a:p>
                <a:endParaRPr lang="fr-FR" dirty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579296" cy="4900000"/>
              </a:xfrm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12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Method : </a:t>
            </a:r>
            <a:r>
              <a:rPr lang="fr-FR" dirty="0" err="1" smtClean="0"/>
              <a:t>Bayesian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28" y="1446448"/>
            <a:ext cx="441952" cy="441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128" y="1928025"/>
            <a:ext cx="445021" cy="44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68718">
            <a:off x="7832456" y="1928025"/>
            <a:ext cx="445021" cy="445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70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Choice of covariance function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/>
                      </a:rPr>
                      <m:t> </m:t>
                    </m:r>
                    <m:r>
                      <a:rPr lang="fr-F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fr-FR" b="0" dirty="0" smtClean="0"/>
              </a:p>
              <a:p>
                <a:pPr lvl="1"/>
                <a:r>
                  <a:rPr lang="fr-FR" b="0" dirty="0" smtClean="0"/>
                  <a:t>The </a:t>
                </a:r>
                <a:r>
                  <a:rPr lang="fr-FR" b="0" dirty="0" err="1" smtClean="0"/>
                  <a:t>most</a:t>
                </a:r>
                <a:r>
                  <a:rPr lang="fr-FR" b="0" dirty="0" smtClean="0"/>
                  <a:t> important </a:t>
                </a:r>
                <a:r>
                  <a:rPr lang="fr-FR" b="0" dirty="0" err="1" smtClean="0"/>
                  <a:t>choice</a:t>
                </a:r>
                <a:r>
                  <a:rPr lang="fr-FR" b="0" dirty="0" smtClean="0"/>
                  <a:t>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𝒢𝒫</m:t>
                    </m:r>
                  </m:oMath>
                </a14:m>
                <a:r>
                  <a:rPr lang="fr-FR" b="0" dirty="0" smtClean="0"/>
                  <a:t> !</a:t>
                </a:r>
                <a:endParaRPr lang="fr-FR" dirty="0"/>
              </a:p>
              <a:p>
                <a:pPr lvl="1"/>
                <a:r>
                  <a:rPr lang="fr-FR" b="0" dirty="0" err="1" smtClean="0"/>
                  <a:t>Gaussian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kernel</a:t>
                </a:r>
                <a:r>
                  <a:rPr lang="fr-FR" b="0" dirty="0" smtClean="0"/>
                  <a:t> :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𝑘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p>
                          <m:sSup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fr-FR" b="0" i="1" smtClean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FR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fr-FR" b="0" i="1" smtClean="0">
                            <a:latin typeface="Cambria Math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exp</m:t>
                        </m:r>
                      </m:fName>
                      <m:e>
                        <m:r>
                          <a:rPr lang="fr-FR" b="0" i="1" smtClean="0">
                            <a:latin typeface="Cambria Math"/>
                          </a:rPr>
                          <m:t>(−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fr-FR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fr-FR" b="0" i="1" smtClean="0">
                                        <a:latin typeface="Cambria Math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fr-FR" b="0" i="1" smtClean="0">
                                            <a:latin typeface="Cambria Math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fr-FR" b="0" i="1" smtClean="0">
                                            <a:latin typeface="Cambria Math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fr-FR" b="0" i="1" smtClean="0">
                                <a:latin typeface="Cambria Math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𝑙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fr-FR" b="0" i="1" smtClean="0"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r>
                  <a:rPr lang="fr-FR" b="0" dirty="0" err="1" smtClean="0"/>
                  <a:t>Because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it</a:t>
                </a:r>
                <a:r>
                  <a:rPr lang="fr-FR" b="0" dirty="0" smtClean="0"/>
                  <a:t> captures the </a:t>
                </a:r>
                <a:r>
                  <a:rPr lang="fr-FR" b="0" dirty="0" err="1" smtClean="0"/>
                  <a:t>neighbours</a:t>
                </a:r>
                <a:r>
                  <a:rPr lang="fr-FR" b="0" dirty="0" smtClean="0"/>
                  <a:t> relation</a:t>
                </a:r>
              </a:p>
              <a:p>
                <a:pPr marL="393192" lvl="1" indent="0">
                  <a:buNone/>
                </a:pPr>
                <a:endParaRPr lang="fr-FR" dirty="0"/>
              </a:p>
              <a:p>
                <a:pPr lvl="1"/>
                <a:r>
                  <a:rPr lang="fr-FR" b="0" dirty="0" err="1" smtClean="0"/>
                  <a:t>Parametrized</a:t>
                </a:r>
                <a:r>
                  <a:rPr lang="fr-FR" b="0" dirty="0" smtClean="0"/>
                  <a:t> by the </a:t>
                </a:r>
                <a:r>
                  <a:rPr lang="fr-FR" b="0" dirty="0" err="1" smtClean="0"/>
                  <a:t>length</a:t>
                </a:r>
                <a:r>
                  <a:rPr lang="fr-FR" b="0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𝑙</m:t>
                    </m:r>
                  </m:oMath>
                </a14:m>
                <a:endParaRPr lang="fr-FR" dirty="0" smtClean="0"/>
              </a:p>
              <a:p>
                <a:pPr marL="393192" lvl="1" indent="0">
                  <a:buNone/>
                </a:pPr>
                <a:endParaRPr lang="fr-FR" dirty="0" smtClean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87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13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Method : </a:t>
            </a:r>
            <a:r>
              <a:rPr lang="fr-FR" dirty="0" err="1" smtClean="0"/>
              <a:t>Bayesian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725144"/>
            <a:ext cx="3200400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843808" y="6002109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dirty="0"/>
              <a:t>http://people.seas.harvard.edu/~dduvenaud/cookbook/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2164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Generative model </a:t>
                </a:r>
                <a:r>
                  <a:rPr lang="fr-FR" dirty="0" err="1" smtClean="0"/>
                  <a:t>instead</a:t>
                </a:r>
                <a:r>
                  <a:rPr lang="fr-FR" dirty="0" smtClean="0"/>
                  <a:t> of MAP</a:t>
                </a:r>
                <a:endParaRPr lang="fr-F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𝐹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Sup>
                          <m:sSub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  <m:r>
                          <a:rPr lang="fr-FR" b="0" i="1" smtClean="0">
                            <a:latin typeface="Cambria Math"/>
                          </a:rPr>
                          <m:t>;</m:t>
                        </m:r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b="0" i="1" smtClean="0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fr-FR" i="1">
                        <a:latin typeface="Cambria Math"/>
                      </a:rPr>
                      <m:t>=</m:t>
                    </m:r>
                    <m:r>
                      <a:rPr lang="fr-FR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e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;</m:t>
                        </m:r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𝜎</m:t>
                            </m:r>
                          </m:e>
                          <m:sub>
                            <m:sSub>
                              <m:sSub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</m:sub>
                        </m:sSub>
                        <m:r>
                          <a:rPr lang="fr-FR" b="0" i="1" smtClean="0">
                            <a:latin typeface="Cambria Math"/>
                          </a:rPr>
                          <m:t>,</m:t>
                        </m:r>
                        <m:r>
                          <a:rPr lang="fr-FR" b="0" i="1" smtClean="0">
                            <a:latin typeface="Cambria Math"/>
                          </a:rPr>
                          <m:t>𝑙</m:t>
                        </m:r>
                      </m:e>
                    </m:d>
                    <m:r>
                      <a:rPr lang="fr-FR" b="0" i="1" smtClean="0">
                        <a:latin typeface="Cambria Math"/>
                      </a:rPr>
                      <m:t>.</m:t>
                    </m:r>
                    <m:r>
                      <a:rPr lang="fr-FR" b="0" i="1" smtClean="0">
                        <a:latin typeface="Cambria Math"/>
                      </a:rPr>
                      <m:t>𝑝</m:t>
                    </m:r>
                    <m:d>
                      <m:dPr>
                        <m:ctrlPr>
                          <a:rPr lang="fr-FR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𝐹</m:t>
                            </m:r>
                          </m:sub>
                        </m:sSub>
                      </m:e>
                      <m:e>
                        <m:sSubSup>
                          <m:sSubSup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  <m:sup>
                            <m:r>
                              <a:rPr lang="fr-FR" i="1">
                                <a:latin typeface="Cambria Math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fr-FR" b="0" dirty="0" smtClean="0"/>
              </a:p>
              <a:p>
                <a:pPr lvl="1"/>
                <a:endParaRPr lang="fr-FR" dirty="0"/>
              </a:p>
              <a:p>
                <a:pPr lvl="1"/>
                <a:endParaRPr lang="fr-FR" b="0" dirty="0" smtClean="0"/>
              </a:p>
              <a:p>
                <a:pPr lvl="1"/>
                <a:endParaRPr lang="fr-FR" b="0" dirty="0" smtClean="0"/>
              </a:p>
              <a:p>
                <a:pPr lvl="1"/>
                <a:r>
                  <a:rPr lang="fr-FR" dirty="0" err="1" smtClean="0"/>
                  <a:t>After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marginalization</a:t>
                </a:r>
                <a:r>
                  <a:rPr lang="fr-FR" dirty="0" smtClean="0"/>
                  <a:t> 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𝑀</m:t>
                        </m:r>
                      </m:sub>
                      <m:sup>
                        <m:r>
                          <a:rPr lang="fr-FR" i="1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endParaRPr lang="fr-FR" b="0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i="1">
                            <a:latin typeface="Cambria Math"/>
                          </a:rPr>
                        </m:ctrlPr>
                      </m:acc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</m:acc>
                    <m:r>
                      <a:rPr lang="fr-FR" i="1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fr-FR" i="1" smtClean="0">
                            <a:latin typeface="Cambria Math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fr-FR" i="1">
                                <a:latin typeface="Cambria Math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fr-FR">
                                <a:latin typeface="Cambria Math"/>
                              </a:rPr>
                              <m:t>argmax</m:t>
                            </m:r>
                          </m:e>
                          <m:lim>
                            <m:r>
                              <a:rPr lang="fr-FR" i="1">
                                <a:latin typeface="Cambria Math"/>
                              </a:rPr>
                              <m:t>𝑇</m:t>
                            </m:r>
                          </m:lim>
                        </m:limLow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fr-FR">
                                    <a:latin typeface="Cambria Math"/>
                                  </a:rPr>
                                  <m:t>log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fr-FR" i="1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fr-FR" i="1">
                                        <a:latin typeface="Cambria Math"/>
                                      </a:rPr>
                                      <m:t>𝑝</m:t>
                                    </m:r>
                                    <m:d>
                                      <m:dPr>
                                        <m:ctrlPr>
                                          <a:rPr lang="fr-FR" i="1">
                                            <a:latin typeface="Cambria Math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𝐹</m:t>
                                            </m:r>
                                          </m:sub>
                                        </m:s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𝐼</m:t>
                                            </m:r>
                                          </m:e>
                                          <m:sub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𝑀</m:t>
                                            </m:r>
                                          </m:sub>
                                        </m:s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;</m:t>
                                        </m:r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𝑇</m:t>
                                        </m:r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𝑀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fr-FR" i="1">
                                                <a:latin typeface="Cambria Math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fr-FR" i="1">
                                                <a:latin typeface="Cambria Math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fr-FR" i="1">
                                                    <a:latin typeface="Cambria Math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𝐼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fr-FR" i="1">
                                                    <a:latin typeface="Cambria Math"/>
                                                  </a:rPr>
                                                  <m:t>𝐹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,</m:t>
                                        </m:r>
                                        <m:r>
                                          <a:rPr lang="fr-FR" i="1">
                                            <a:latin typeface="Cambria Math"/>
                                          </a:rPr>
                                          <m:t>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fr-FR" dirty="0" smtClean="0"/>
              </a:p>
              <a:p>
                <a:pPr lvl="1"/>
                <a:endParaRPr lang="fr-FR" dirty="0" smtClean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fr-FR" i="1">
                              <a:latin typeface="Cambria Math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2</m:t>
                                      </m:r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𝜋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𝑘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  <m:sSup>
                                <m:sSup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fr-FR">
                                          <a:latin typeface="Cambria Math"/>
                                        </a:rPr>
                                        <m:t>Σ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fr-FR" i="1">
                                      <a:latin typeface="Cambria Math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e>
                          </m:d>
                        </m:e>
                      </m:func>
                      <m:r>
                        <a:rPr lang="fr-FR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fr-FR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i="1"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e>
                                <m:sub>
                                  <m:sSubSup>
                                    <m:sSubSupPr>
                                      <m:ctrlPr>
                                        <a:rPr lang="fr-FR" i="1">
                                          <a:latin typeface="Cambria Math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  <m:sup>
                                      <m:r>
                                        <a:rPr lang="fr-FR" i="1">
                                          <a:latin typeface="Cambria Math"/>
                                        </a:rPr>
                                        <m:t>∗</m:t>
                                      </m:r>
                                    </m:sup>
                                  </m:sSubSup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Σ</m:t>
                          </m:r>
                        </m:e>
                        <m:sup>
                          <m:r>
                            <a:rPr lang="fr-FR" b="0" i="0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fr-FR" i="1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fr-FR" i="1">
                                  <a:latin typeface="Cambria Math"/>
                                </a:rPr>
                                <m:t>𝐹</m:t>
                              </m:r>
                            </m:sub>
                          </m:sSub>
                          <m:r>
                            <a:rPr lang="fr-FR" i="1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i="1">
                                  <a:latin typeface="Cambria Math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fr-FR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fr-FR" i="1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i="1">
                                      <a:latin typeface="Cambria Math"/>
                                    </a:rPr>
                                    <m:t>𝑀</m:t>
                                  </m:r>
                                </m:sub>
                                <m:sup>
                                  <m:r>
                                    <a:rPr lang="fr-FR" i="1">
                                      <a:latin typeface="Cambria Math"/>
                                    </a:rPr>
                                    <m:t>∗</m:t>
                                  </m:r>
                                </m:sup>
                              </m:sSubSup>
                            </m:sub>
                          </m:sSub>
                        </m:e>
                      </m:d>
                    </m:oMath>
                  </m:oMathPara>
                </a14:m>
                <a:endParaRPr lang="fr-FR" dirty="0" smtClean="0"/>
              </a:p>
              <a:p>
                <a:pPr marL="393192" lvl="1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>
                        <a:latin typeface="Cambria Math"/>
                      </a:rPr>
                      <m:t>Σ</m:t>
                    </m:r>
                  </m:oMath>
                </a14:m>
                <a:r>
                  <a:rPr lang="fr-FR" dirty="0" smtClean="0"/>
                  <a:t> 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  <m:sup>
                        <m:r>
                          <a:rPr lang="fr-FR" i="1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bSup>
                    <m:r>
                      <a:rPr lang="fr-FR" b="0" i="0" smtClean="0">
                        <a:latin typeface="Cambria Math"/>
                        <a:ea typeface="Cambria Math"/>
                      </a:rPr>
                      <m:t>+</m:t>
                    </m:r>
                    <m:sSubSup>
                      <m:sSubSupPr>
                        <m:ctrlPr>
                          <a:rPr lang="fr-FR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fr-FR" i="1">
                            <a:latin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  <m:sup>
                        <m:r>
                          <a:rPr lang="fr-FR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endParaRPr lang="fr-FR" dirty="0" smtClean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14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Method : </a:t>
            </a:r>
            <a:r>
              <a:rPr lang="fr-FR" dirty="0" err="1" smtClean="0"/>
              <a:t>Similarity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endParaRPr lang="fr-FR" dirty="0"/>
          </a:p>
        </p:txBody>
      </p:sp>
      <p:sp>
        <p:nvSpPr>
          <p:cNvPr id="5" name="Accolade ouvrante 4"/>
          <p:cNvSpPr/>
          <p:nvPr/>
        </p:nvSpPr>
        <p:spPr>
          <a:xfrm rot="16200000">
            <a:off x="5634118" y="1654931"/>
            <a:ext cx="252028" cy="1800200"/>
          </a:xfrm>
          <a:prstGeom prst="leftBrace">
            <a:avLst>
              <a:gd name="adj1" fmla="val 17739"/>
              <a:gd name="adj2" fmla="val 49577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7"/>
          <p:cNvSpPr/>
          <p:nvPr/>
        </p:nvSpPr>
        <p:spPr>
          <a:xfrm rot="16200000">
            <a:off x="7185934" y="2013305"/>
            <a:ext cx="252028" cy="1015400"/>
          </a:xfrm>
          <a:prstGeom prst="leftBrace">
            <a:avLst>
              <a:gd name="adj1" fmla="val 17739"/>
              <a:gd name="adj2" fmla="val 49577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4283968" y="2682260"/>
            <a:ext cx="417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Previous</a:t>
            </a:r>
            <a:r>
              <a:rPr lang="fr-FR" dirty="0" smtClean="0"/>
              <a:t> </a:t>
            </a:r>
            <a:r>
              <a:rPr lang="fr-FR" dirty="0" err="1" smtClean="0"/>
              <a:t>posterior</a:t>
            </a:r>
            <a:r>
              <a:rPr lang="fr-FR" dirty="0" smtClean="0"/>
              <a:t>     </a:t>
            </a:r>
            <a:r>
              <a:rPr lang="fr-FR" dirty="0" err="1" smtClean="0"/>
              <a:t>Likelihood</a:t>
            </a:r>
            <a:endParaRPr lang="fr-FR" dirty="0"/>
          </a:p>
        </p:txBody>
      </p:sp>
      <p:sp>
        <p:nvSpPr>
          <p:cNvPr id="10" name="Accolade ouvrante 9"/>
          <p:cNvSpPr/>
          <p:nvPr/>
        </p:nvSpPr>
        <p:spPr>
          <a:xfrm rot="16200000">
            <a:off x="4409982" y="3086962"/>
            <a:ext cx="252028" cy="3240360"/>
          </a:xfrm>
          <a:prstGeom prst="leftBrace">
            <a:avLst>
              <a:gd name="adj1" fmla="val 17739"/>
              <a:gd name="adj2" fmla="val 49577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1259632" y="4941168"/>
            <a:ext cx="6192688" cy="7920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6644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Data</a:t>
                </a:r>
              </a:p>
              <a:p>
                <a:pPr lvl="1"/>
                <a:r>
                  <a:rPr lang="fr-FR" dirty="0" smtClean="0"/>
                  <a:t>MRI-T1 3D volume </a:t>
                </a:r>
                <a:r>
                  <a:rPr lang="fr-FR" dirty="0" err="1" smtClean="0"/>
                  <a:t>from</a:t>
                </a:r>
                <a:r>
                  <a:rPr lang="fr-FR" dirty="0" smtClean="0"/>
                  <a:t> RIRE </a:t>
                </a:r>
                <a:r>
                  <a:rPr lang="fr-FR" dirty="0" err="1" smtClean="0"/>
                  <a:t>dataset</a:t>
                </a:r>
                <a:r>
                  <a:rPr lang="fr-FR" dirty="0" smtClean="0"/>
                  <a:t> [5]</a:t>
                </a:r>
              </a:p>
              <a:p>
                <a:pPr lvl="1"/>
                <a:r>
                  <a:rPr lang="fr-FR" dirty="0" err="1" smtClean="0"/>
                  <a:t>Downsampling</a:t>
                </a:r>
                <a:r>
                  <a:rPr lang="fr-FR" dirty="0" smtClean="0"/>
                  <a:t> of one slice in one direction by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5</m:t>
                    </m:r>
                  </m:oMath>
                </a14:m>
                <a:endParaRPr lang="fr-FR" dirty="0" smtClean="0"/>
              </a:p>
              <a:p>
                <a:pPr lvl="1"/>
                <a:r>
                  <a:rPr lang="fr-FR" b="0" dirty="0" err="1" smtClean="0"/>
                  <a:t>Random</a:t>
                </a:r>
                <a:r>
                  <a:rPr lang="fr-FR" b="0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for </a:t>
                </a:r>
                <a:r>
                  <a:rPr lang="fr-FR" dirty="0" err="1" smtClean="0"/>
                  <a:t>moving</a:t>
                </a:r>
                <a:r>
                  <a:rPr lang="fr-FR" dirty="0" smtClean="0"/>
                  <a:t> image</a:t>
                </a:r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15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1" y="3214480"/>
            <a:ext cx="2165330" cy="262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87992"/>
            <a:ext cx="2602475" cy="255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90" y="3277842"/>
            <a:ext cx="2468545" cy="2456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884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[32×32]</m:t>
                    </m:r>
                  </m:oMath>
                </a14:m>
                <a:r>
                  <a:rPr lang="fr-FR" b="0" dirty="0" smtClean="0"/>
                  <a:t> </a:t>
                </a:r>
                <a:r>
                  <a:rPr lang="fr-FR" b="0" dirty="0" err="1" smtClean="0"/>
                  <a:t>grid</a:t>
                </a:r>
                <a:r>
                  <a:rPr lang="fr-FR" b="0" dirty="0" smtClean="0"/>
                  <a:t> for </a:t>
                </a:r>
                <a:r>
                  <a:rPr lang="fr-FR" b="0" dirty="0" err="1" smtClean="0"/>
                  <a:t>fixed</a:t>
                </a:r>
                <a:r>
                  <a:rPr lang="fr-FR" b="0" dirty="0" smtClean="0"/>
                  <a:t> image :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𝑋</m:t>
                    </m:r>
                  </m:oMath>
                </a14:m>
                <a:endParaRPr lang="fr-FR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[</m:t>
                    </m:r>
                    <m:r>
                      <a:rPr lang="fr-FR" b="0" i="1" smtClean="0">
                        <a:latin typeface="Cambria Math"/>
                      </a:rPr>
                      <m:t>32</m:t>
                    </m:r>
                    <m:r>
                      <a:rPr lang="fr-FR" i="1">
                        <a:latin typeface="Cambria Math"/>
                      </a:rPr>
                      <m:t>×</m:t>
                    </m:r>
                    <m:r>
                      <a:rPr lang="fr-FR" b="0" i="1" smtClean="0">
                        <a:latin typeface="Cambria Math"/>
                      </a:rPr>
                      <m:t>32</m:t>
                    </m:r>
                    <m:r>
                      <a:rPr lang="fr-FR" i="1">
                        <a:latin typeface="Cambria Math"/>
                      </a:rPr>
                      <m:t>]</m:t>
                    </m:r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grid</a:t>
                </a:r>
                <a:r>
                  <a:rPr lang="fr-FR" dirty="0"/>
                  <a:t> for </a:t>
                </a:r>
                <a:r>
                  <a:rPr lang="fr-FR" dirty="0" err="1" smtClean="0"/>
                  <a:t>moving</a:t>
                </a:r>
                <a:r>
                  <a:rPr lang="fr-FR" dirty="0" smtClean="0"/>
                  <a:t> image :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</a:rPr>
                          <m:t>Ω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</m:sSub>
                  </m:oMath>
                </a14:m>
                <a:endParaRPr lang="fr-FR" dirty="0" smtClean="0"/>
              </a:p>
              <a:p>
                <a:pPr lvl="1"/>
                <a:endParaRPr lang="fr-FR" dirty="0" smtClean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16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3" y="3448804"/>
            <a:ext cx="4534901" cy="282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4339911" cy="2759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09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Interpolation </a:t>
                </a:r>
                <a:r>
                  <a:rPr lang="fr-FR" dirty="0" err="1" smtClean="0"/>
                  <a:t>results</a:t>
                </a:r>
                <a:endParaRPr lang="fr-FR" dirty="0" smtClean="0"/>
              </a:p>
              <a:p>
                <a:pPr lvl="1"/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lengthscale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𝑙</m:t>
                    </m:r>
                    <m:r>
                      <a:rPr lang="fr-FR" b="0" i="1" smtClean="0">
                        <a:latin typeface="Cambria Math"/>
                      </a:rPr>
                      <m:t>=6,25</m:t>
                    </m:r>
                  </m:oMath>
                </a14:m>
                <a:r>
                  <a:rPr lang="fr-FR" dirty="0" smtClean="0"/>
                  <a:t> and noise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𝜎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/>
                      </a:rPr>
                      <m:t>=0,1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17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52936"/>
            <a:ext cx="7372350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482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Interpolation </a:t>
                </a:r>
                <a:r>
                  <a:rPr lang="fr-FR" dirty="0" err="1" smtClean="0"/>
                  <a:t>results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Influence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dirty="0" smtClean="0"/>
                  <a:t> : </a:t>
                </a:r>
                <a:r>
                  <a:rPr lang="fr-FR" dirty="0" err="1" smtClean="0"/>
                  <a:t>smoothness</a:t>
                </a:r>
                <a:r>
                  <a:rPr lang="fr-FR" dirty="0" smtClean="0"/>
                  <a:t>     and </a:t>
                </a:r>
                <a:r>
                  <a:rPr lang="fr-FR" dirty="0" err="1" smtClean="0"/>
                  <a:t>uncertainty</a:t>
                </a:r>
                <a:r>
                  <a:rPr lang="fr-FR" dirty="0" smtClean="0"/>
                  <a:t> </a:t>
                </a:r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18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Preliminary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691454"/>
            <a:ext cx="3124444" cy="195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544379"/>
            <a:ext cx="3687898" cy="228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82" y="2361668"/>
            <a:ext cx="3732110" cy="2322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Connecteur droit avec flèche 5"/>
          <p:cNvCxnSpPr/>
          <p:nvPr/>
        </p:nvCxnSpPr>
        <p:spPr>
          <a:xfrm flipV="1">
            <a:off x="5196570" y="1988840"/>
            <a:ext cx="144016" cy="2478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7888324" y="1988840"/>
            <a:ext cx="108012" cy="24785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ZoneTexte 12"/>
              <p:cNvSpPr txBox="1"/>
              <p:nvPr/>
            </p:nvSpPr>
            <p:spPr>
              <a:xfrm>
                <a:off x="1043608" y="4933096"/>
                <a:ext cx="1123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𝑙</m:t>
                      </m:r>
                      <m:r>
                        <a:rPr lang="fr-FR" b="0" i="1" smtClean="0"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3" name="ZoneText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608" y="4933096"/>
                <a:ext cx="1123869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ZoneTexte 17"/>
              <p:cNvSpPr txBox="1"/>
              <p:nvPr/>
            </p:nvSpPr>
            <p:spPr>
              <a:xfrm>
                <a:off x="7326389" y="4691454"/>
                <a:ext cx="11238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𝑙</m:t>
                      </m:r>
                      <m:r>
                        <a:rPr lang="fr-FR" b="0" i="1" smtClean="0">
                          <a:latin typeface="Cambria Math"/>
                        </a:rPr>
                        <m:t>=8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389" y="4691454"/>
                <a:ext cx="1123869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/>
              <p:cNvSpPr txBox="1"/>
              <p:nvPr/>
            </p:nvSpPr>
            <p:spPr>
              <a:xfrm>
                <a:off x="6804614" y="5920600"/>
                <a:ext cx="9130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/>
                        </a:rPr>
                        <m:t>𝑙</m:t>
                      </m:r>
                      <m:r>
                        <a:rPr lang="fr-FR" b="0" i="1" smtClean="0">
                          <a:latin typeface="Cambria Math"/>
                        </a:rPr>
                        <m:t>=6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614" y="5920600"/>
                <a:ext cx="913045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96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348880"/>
            <a:ext cx="4536504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481328"/>
            <a:ext cx="8229600" cy="4900000"/>
          </a:xfrm>
        </p:spPr>
        <p:txBody>
          <a:bodyPr>
            <a:normAutofit/>
          </a:bodyPr>
          <a:lstStyle/>
          <a:p>
            <a:r>
              <a:rPr lang="fr-FR" dirty="0" smtClean="0"/>
              <a:t>Influence of rotation</a:t>
            </a:r>
            <a:endParaRPr lang="fr-FR" b="0" dirty="0" smtClean="0"/>
          </a:p>
          <a:p>
            <a:pPr lvl="1"/>
            <a:endParaRPr lang="fr-FR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19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pic>
        <p:nvPicPr>
          <p:cNvPr id="1026" name="Picture 2" descr="D:\Mes_documents\Etudes\ETS\Cours\Statistical Computer Vision\Assignments\Project\work\code\imagefil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2564905"/>
            <a:ext cx="3590926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91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Image Registration</a:t>
            </a:r>
          </a:p>
          <a:p>
            <a:endParaRPr lang="fr-FR" dirty="0" smtClean="0"/>
          </a:p>
          <a:p>
            <a:r>
              <a:rPr lang="fr-FR" dirty="0" err="1" smtClean="0"/>
              <a:t>Gaussian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dirty="0" smtClean="0"/>
              <a:t> Interpolation</a:t>
            </a:r>
          </a:p>
          <a:p>
            <a:endParaRPr lang="fr-FR" dirty="0"/>
          </a:p>
          <a:p>
            <a:r>
              <a:rPr lang="fr-FR" dirty="0" smtClean="0"/>
              <a:t>Method</a:t>
            </a:r>
          </a:p>
          <a:p>
            <a:endParaRPr lang="fr-FR" dirty="0" smtClean="0"/>
          </a:p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Guideline</a:t>
            </a:r>
            <a:endParaRPr lang="fr-FR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3302340"/>
            <a:ext cx="2876122" cy="2502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38813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6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6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6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8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6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950940"/>
            <a:ext cx="5904656" cy="390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Cost </a:t>
                </a:r>
                <a:r>
                  <a:rPr lang="fr-FR" dirty="0" err="1" smtClean="0"/>
                  <a:t>function</a:t>
                </a:r>
                <a:endParaRPr lang="fr-FR" dirty="0"/>
              </a:p>
              <a:p>
                <a:pPr lvl="1"/>
                <a:r>
                  <a:rPr lang="fr-FR" b="0" dirty="0" smtClean="0"/>
                  <a:t>Test </a:t>
                </a:r>
                <a:r>
                  <a:rPr lang="fr-FR" b="0" dirty="0" err="1" smtClean="0"/>
                  <a:t>with</a:t>
                </a:r>
                <a:r>
                  <a:rPr lang="fr-F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𝑥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=0 ; </m:t>
                    </m:r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𝑦</m:t>
                        </m:r>
                      </m:sub>
                    </m:sSub>
                    <m:r>
                      <a:rPr lang="fr-FR" b="0" i="1" smtClean="0">
                        <a:latin typeface="Cambria Math"/>
                      </a:rPr>
                      <m:t>=0</m:t>
                    </m:r>
                    <m:r>
                      <a:rPr lang="fr-FR" b="0" i="1" smtClean="0">
                        <a:latin typeface="Cambria Math"/>
                      </a:rPr>
                      <m:t> ;</m:t>
                    </m:r>
                    <m:r>
                      <a:rPr lang="fr-FR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/>
                          </a:rPr>
                          <m:t>T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𝜃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𝑧</m:t>
                            </m:r>
                          </m:sub>
                        </m:sSub>
                      </m:sub>
                    </m:sSub>
                    <m:r>
                      <a:rPr lang="fr-FR" b="0" i="0" smtClean="0">
                        <a:latin typeface="Cambria Math"/>
                      </a:rPr>
                      <m:t>=−106°</m:t>
                    </m:r>
                  </m:oMath>
                </a14:m>
                <a:endParaRPr lang="fr-FR" b="0" dirty="0" smtClean="0"/>
              </a:p>
              <a:p>
                <a:pPr lvl="1"/>
                <a:endParaRPr lang="fr-FR" dirty="0" smtClean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3"/>
                <a:stretch>
                  <a:fillRect t="-11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20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Preliminary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11760" y="2634802"/>
            <a:ext cx="253211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transformation</a:t>
            </a:r>
            <a:endParaRPr lang="fr-FR" dirty="0"/>
          </a:p>
        </p:txBody>
      </p:sp>
      <p:cxnSp>
        <p:nvCxnSpPr>
          <p:cNvPr id="7" name="Connecteur droit avec flèche 6"/>
          <p:cNvCxnSpPr>
            <a:stCxn id="5" idx="1"/>
          </p:cNvCxnSpPr>
          <p:nvPr/>
        </p:nvCxnSpPr>
        <p:spPr>
          <a:xfrm flipH="1">
            <a:off x="1980280" y="2819468"/>
            <a:ext cx="431480" cy="321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5" idx="3"/>
          </p:cNvCxnSpPr>
          <p:nvPr/>
        </p:nvCxnSpPr>
        <p:spPr>
          <a:xfrm>
            <a:off x="4943872" y="2819468"/>
            <a:ext cx="348208" cy="3215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0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Still </a:t>
                </a:r>
                <a:r>
                  <a:rPr lang="fr-FR" dirty="0" err="1" smtClean="0"/>
                  <a:t>work</a:t>
                </a:r>
                <a:r>
                  <a:rPr lang="fr-FR" dirty="0" smtClean="0"/>
                  <a:t> to do…</a:t>
                </a:r>
              </a:p>
              <a:p>
                <a:pPr lvl="1"/>
                <a:r>
                  <a:rPr lang="fr-FR" b="0" dirty="0" smtClean="0"/>
                  <a:t>Best </a:t>
                </a:r>
                <a:r>
                  <a:rPr lang="fr-FR" b="0" dirty="0" err="1" smtClean="0"/>
                  <a:t>parameter</a:t>
                </a:r>
                <a:r>
                  <a:rPr lang="fr-FR" b="0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𝑙</m:t>
                    </m:r>
                  </m:oMath>
                </a14:m>
                <a:r>
                  <a:rPr lang="fr-FR" b="0" dirty="0" smtClean="0"/>
                  <a:t> by </a:t>
                </a:r>
                <a:r>
                  <a:rPr lang="fr-FR" b="0" dirty="0" err="1" smtClean="0"/>
                  <a:t>maximization</a:t>
                </a:r>
                <a:r>
                  <a:rPr lang="fr-FR" b="0" dirty="0" smtClean="0"/>
                  <a:t> of BIC </a:t>
                </a:r>
                <a:r>
                  <a:rPr lang="fr-FR" b="0" dirty="0" err="1" smtClean="0"/>
                  <a:t>criteria</a:t>
                </a:r>
                <a:endParaRPr lang="fr-FR" b="0" dirty="0" smtClean="0"/>
              </a:p>
              <a:p>
                <a:pPr lvl="1"/>
                <a:endParaRPr lang="fr-FR" b="0" dirty="0" smtClean="0"/>
              </a:p>
              <a:p>
                <a:pPr lvl="1"/>
                <a:r>
                  <a:rPr lang="fr-FR" dirty="0" smtClean="0"/>
                  <a:t>Qualitative </a:t>
                </a:r>
                <a:r>
                  <a:rPr lang="fr-FR" dirty="0" err="1" smtClean="0"/>
                  <a:t>comparison</a:t>
                </a:r>
                <a:r>
                  <a:rPr lang="fr-FR" dirty="0" smtClean="0"/>
                  <a:t> of interpolation </a:t>
                </a:r>
                <a:r>
                  <a:rPr lang="fr-FR" dirty="0" err="1" smtClean="0"/>
                  <a:t>methods</a:t>
                </a:r>
                <a:endParaRPr lang="fr-FR" dirty="0" smtClean="0"/>
              </a:p>
              <a:p>
                <a:pPr lvl="1"/>
                <a:endParaRPr lang="fr-FR" dirty="0" smtClean="0"/>
              </a:p>
              <a:p>
                <a:pPr lvl="1"/>
                <a:r>
                  <a:rPr lang="fr-FR" b="0" dirty="0" smtClean="0"/>
                  <a:t>Quantitative </a:t>
                </a:r>
                <a:r>
                  <a:rPr lang="fr-FR" b="0" dirty="0" err="1" smtClean="0"/>
                  <a:t>comparison</a:t>
                </a:r>
                <a:r>
                  <a:rPr lang="fr-FR" b="0" dirty="0" smtClean="0"/>
                  <a:t> of interpolation (NN, </a:t>
                </a:r>
                <a:r>
                  <a:rPr lang="fr-FR" b="0" dirty="0" err="1" smtClean="0"/>
                  <a:t>cubic</a:t>
                </a:r>
                <a:r>
                  <a:rPr lang="fr-FR" b="0" dirty="0" smtClean="0"/>
                  <a:t>, </a:t>
                </a:r>
                <a:r>
                  <a:rPr lang="fr-FR" b="0" dirty="0" err="1" smtClean="0"/>
                  <a:t>spline</a:t>
                </a:r>
                <a:r>
                  <a:rPr lang="fr-FR" b="0" dirty="0" smtClean="0"/>
                  <a:t>) </a:t>
                </a:r>
                <a:r>
                  <a:rPr lang="fr-FR" b="0" dirty="0" err="1" smtClean="0"/>
                  <a:t>with</a:t>
                </a:r>
                <a:r>
                  <a:rPr lang="fr-FR" b="0" dirty="0" smtClean="0"/>
                  <a:t> X-</a:t>
                </a:r>
                <a:r>
                  <a:rPr lang="fr-FR" b="0" dirty="0" err="1" smtClean="0"/>
                  <a:t>corr</a:t>
                </a:r>
                <a:r>
                  <a:rPr lang="fr-FR" b="0" dirty="0" smtClean="0"/>
                  <a:t> and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  <a:ea typeface="Cambria Math"/>
                      </a:rPr>
                      <m:t>𝒢𝒫</m:t>
                    </m:r>
                  </m:oMath>
                </a14:m>
                <a:r>
                  <a:rPr lang="fr-FR" b="0" dirty="0" smtClean="0"/>
                  <a:t> </a:t>
                </a:r>
                <a:r>
                  <a:rPr lang="fr-FR" b="0" dirty="0" err="1" smtClean="0"/>
                  <a:t>similarity</a:t>
                </a:r>
                <a:r>
                  <a:rPr lang="fr-FR" b="0" dirty="0" smtClean="0"/>
                  <a:t> </a:t>
                </a:r>
                <a:r>
                  <a:rPr lang="fr-FR" b="0" dirty="0" err="1" smtClean="0"/>
                  <a:t>measure</a:t>
                </a:r>
                <a:endParaRPr lang="fr-FR" b="0" dirty="0" smtClean="0"/>
              </a:p>
              <a:p>
                <a:pPr lvl="1"/>
                <a:endParaRPr lang="fr-FR" dirty="0" smtClean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4900000"/>
              </a:xfrm>
              <a:blipFill rotWithShape="1">
                <a:blip r:embed="rId2"/>
                <a:stretch>
                  <a:fillRect t="-1119" r="-2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21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Future </a:t>
            </a:r>
            <a:r>
              <a:rPr lang="fr-FR" dirty="0" err="1" smtClean="0"/>
              <a:t>work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20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003232" cy="4525963"/>
              </a:xfrm>
            </p:spPr>
            <p:txBody>
              <a:bodyPr/>
              <a:lstStyle/>
              <a:p>
                <a:r>
                  <a:rPr lang="fr-FR" dirty="0" err="1" smtClean="0"/>
                  <a:t>Advantages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Compact and </a:t>
                </a:r>
                <a:r>
                  <a:rPr lang="fr-FR" dirty="0" err="1" smtClean="0"/>
                  <a:t>easy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adjustable</a:t>
                </a:r>
                <a:endParaRPr lang="fr-FR" dirty="0" smtClean="0"/>
              </a:p>
              <a:p>
                <a:pPr lvl="1"/>
                <a:r>
                  <a:rPr lang="fr-FR" dirty="0" err="1" smtClean="0"/>
                  <a:t>Accurate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with</a:t>
                </a:r>
                <a:r>
                  <a:rPr lang="fr-FR" dirty="0" smtClean="0"/>
                  <a:t> </a:t>
                </a:r>
                <a:r>
                  <a:rPr lang="fr-FR" dirty="0" err="1"/>
                  <a:t>m</a:t>
                </a:r>
                <a:r>
                  <a:rPr lang="fr-FR" dirty="0" err="1" smtClean="0"/>
                  <a:t>easure</a:t>
                </a:r>
                <a:r>
                  <a:rPr lang="fr-FR" dirty="0" smtClean="0"/>
                  <a:t> of </a:t>
                </a:r>
                <a:r>
                  <a:rPr lang="fr-FR" dirty="0" err="1" smtClean="0"/>
                  <a:t>uncertainty</a:t>
                </a:r>
                <a:endParaRPr lang="fr-FR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fr-FR" i="1">
                        <a:latin typeface="Cambria Math"/>
                        <a:ea typeface="Cambria Math"/>
                      </a:rPr>
                      <m:t>𝒢𝒫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growing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field</a:t>
                </a:r>
                <a:endParaRPr lang="fr-FR" dirty="0" smtClean="0"/>
              </a:p>
              <a:p>
                <a:endParaRPr lang="fr-FR" dirty="0"/>
              </a:p>
              <a:p>
                <a:r>
                  <a:rPr lang="fr-FR" dirty="0" smtClean="0"/>
                  <a:t>Drawbacks</a:t>
                </a:r>
              </a:p>
              <a:p>
                <a:pPr lvl="1"/>
                <a:r>
                  <a:rPr lang="fr-FR" dirty="0" err="1" smtClean="0"/>
                  <a:t>Complexity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High memory </a:t>
                </a:r>
                <a:r>
                  <a:rPr lang="fr-FR" dirty="0" err="1" smtClean="0"/>
                  <a:t>requirement</a:t>
                </a:r>
                <a:endParaRPr lang="fr-FR" dirty="0" smtClean="0"/>
              </a:p>
              <a:p>
                <a:pPr lvl="1"/>
                <a:r>
                  <a:rPr lang="fr-FR" dirty="0" smtClean="0"/>
                  <a:t>Covariance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i="1">
                            <a:latin typeface="Cambria Math"/>
                            <a:ea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fr-FR">
                            <a:latin typeface="Cambria Math"/>
                            <a:ea typeface="Cambria Math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sub>
                      <m:sup>
                        <m:r>
                          <a:rPr lang="fr-FR" i="1">
                            <a:latin typeface="Cambria Math"/>
                            <a:ea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fr-FR" dirty="0" smtClean="0"/>
                  <a:t> sensible to noise</a:t>
                </a:r>
              </a:p>
              <a:p>
                <a:pPr lvl="1"/>
                <a:r>
                  <a:rPr lang="fr-FR" dirty="0" err="1" smtClean="0"/>
                  <a:t>Instability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because</a:t>
                </a:r>
                <a:r>
                  <a:rPr lang="fr-FR" dirty="0" smtClean="0"/>
                  <a:t> of high </a:t>
                </a:r>
                <a:r>
                  <a:rPr lang="fr-FR" dirty="0" err="1" smtClean="0"/>
                  <a:t>dimensionnality</a:t>
                </a:r>
                <a:endParaRPr lang="fr-FR" dirty="0" smtClean="0"/>
              </a:p>
              <a:p>
                <a:pPr lvl="1"/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003232" cy="4525963"/>
              </a:xfrm>
              <a:blipFill rotWithShape="1">
                <a:blip r:embed="rId2"/>
                <a:stretch>
                  <a:fillRect t="-121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22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258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/>
              <a:t>[1] </a:t>
            </a:r>
            <a:r>
              <a:rPr lang="fr-FR" dirty="0" err="1"/>
              <a:t>Wachinger</a:t>
            </a:r>
            <a:r>
              <a:rPr lang="fr-FR" dirty="0"/>
              <a:t>, Christian, et al. "</a:t>
            </a:r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process</a:t>
            </a:r>
            <a:r>
              <a:rPr lang="fr-FR" dirty="0"/>
              <a:t> interpolation for </a:t>
            </a:r>
            <a:r>
              <a:rPr lang="fr-FR" dirty="0" err="1"/>
              <a:t>uncertainty</a:t>
            </a:r>
            <a:r>
              <a:rPr lang="fr-FR" dirty="0"/>
              <a:t> estimation in image registration." </a:t>
            </a:r>
            <a:r>
              <a:rPr lang="fr-FR" i="1" dirty="0" err="1"/>
              <a:t>Medical</a:t>
            </a:r>
            <a:r>
              <a:rPr lang="fr-FR" i="1" dirty="0"/>
              <a:t> Image </a:t>
            </a:r>
            <a:r>
              <a:rPr lang="fr-FR" i="1" dirty="0" err="1"/>
              <a:t>Computing</a:t>
            </a:r>
            <a:r>
              <a:rPr lang="fr-FR" i="1" dirty="0"/>
              <a:t> and Computer-</a:t>
            </a:r>
            <a:r>
              <a:rPr lang="fr-FR" i="1" dirty="0" err="1"/>
              <a:t>Assisted</a:t>
            </a:r>
            <a:r>
              <a:rPr lang="fr-FR" i="1" dirty="0"/>
              <a:t> Intervention–MICCAI 2014</a:t>
            </a:r>
            <a:r>
              <a:rPr lang="fr-FR" dirty="0"/>
              <a:t>. Springer International </a:t>
            </a:r>
            <a:r>
              <a:rPr lang="fr-FR" dirty="0" err="1"/>
              <a:t>Publishing</a:t>
            </a:r>
            <a:r>
              <a:rPr lang="fr-FR" dirty="0"/>
              <a:t>, 2014. 267-274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[2] </a:t>
            </a:r>
            <a:r>
              <a:rPr lang="fr-FR" dirty="0"/>
              <a:t>Lehmann, Thomas M., Claudia </a:t>
            </a:r>
            <a:r>
              <a:rPr lang="fr-FR" dirty="0" err="1"/>
              <a:t>Gönner</a:t>
            </a:r>
            <a:r>
              <a:rPr lang="fr-FR" dirty="0"/>
              <a:t>, and Klaus </a:t>
            </a:r>
            <a:r>
              <a:rPr lang="fr-FR" dirty="0" err="1"/>
              <a:t>Spitzer</a:t>
            </a:r>
            <a:r>
              <a:rPr lang="fr-FR" dirty="0"/>
              <a:t>. "Survey: Interpolation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medical</a:t>
            </a:r>
            <a:r>
              <a:rPr lang="fr-FR" dirty="0"/>
              <a:t> image </a:t>
            </a:r>
            <a:r>
              <a:rPr lang="fr-FR" dirty="0" err="1"/>
              <a:t>processing</a:t>
            </a:r>
            <a:r>
              <a:rPr lang="fr-FR" dirty="0"/>
              <a:t>." </a:t>
            </a:r>
            <a:r>
              <a:rPr lang="fr-FR" i="1" dirty="0" err="1"/>
              <a:t>Medical</a:t>
            </a:r>
            <a:r>
              <a:rPr lang="fr-FR" i="1" dirty="0"/>
              <a:t> Imaging, IEEE Transactions on</a:t>
            </a:r>
            <a:r>
              <a:rPr lang="fr-FR" dirty="0"/>
              <a:t> 18.11 (1999): 1049-1075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r>
              <a:rPr lang="fr-FR" dirty="0" smtClean="0"/>
              <a:t>[3] </a:t>
            </a:r>
            <a:r>
              <a:rPr lang="en-US" dirty="0"/>
              <a:t>Rasmussen, Carl Edward. "Gaussian processes for machine learning." (2006</a:t>
            </a:r>
            <a:r>
              <a:rPr lang="en-US" dirty="0" smtClean="0"/>
              <a:t>).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[4] </a:t>
            </a:r>
            <a:r>
              <a:rPr lang="en-US" dirty="0"/>
              <a:t>Van Beers, </a:t>
            </a:r>
            <a:r>
              <a:rPr lang="en-US" dirty="0" err="1"/>
              <a:t>Wim</a:t>
            </a:r>
            <a:r>
              <a:rPr lang="en-US" dirty="0"/>
              <a:t>, and Jack PC </a:t>
            </a:r>
            <a:r>
              <a:rPr lang="en-US" dirty="0" err="1"/>
              <a:t>Kleijnen</a:t>
            </a:r>
            <a:r>
              <a:rPr lang="en-US" dirty="0"/>
              <a:t>. "Kriging interpolation in simulation: a survey." </a:t>
            </a:r>
            <a:r>
              <a:rPr lang="en-US" i="1" dirty="0"/>
              <a:t>Simulation Conference, 2004. Proceedings of the 2004 Winter</a:t>
            </a:r>
            <a:r>
              <a:rPr lang="en-US" dirty="0"/>
              <a:t>. Vol. 1. IEEE, 2004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[5] </a:t>
            </a:r>
            <a:r>
              <a:rPr lang="en-US" dirty="0"/>
              <a:t>Fitzpatrick, J. Michael, Jay B. West, and Calvin R. Maurer Jr. "Predicting error in rigid-body point-based registration." </a:t>
            </a:r>
            <a:r>
              <a:rPr lang="en-US" i="1" dirty="0"/>
              <a:t>Medical Imaging, IEEE Transactions on</a:t>
            </a:r>
            <a:r>
              <a:rPr lang="en-US" dirty="0"/>
              <a:t> 17.5 (1998): 694-702.</a:t>
            </a:r>
          </a:p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23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References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24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24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Discussion</a:t>
            </a:r>
            <a:endParaRPr lang="fr-FR" dirty="0"/>
          </a:p>
        </p:txBody>
      </p:sp>
      <p:pic>
        <p:nvPicPr>
          <p:cNvPr id="2054" name="Picture 6" descr="https://49.media.tumblr.com/8cf4b92987f044e676d35d78ebc04110/tumblr_nxirdhM1w31ry46hlo1_500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4389"/>
            <a:ext cx="4219498" cy="23066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i57.tinypic.com/2j4a3h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326" y="2348880"/>
            <a:ext cx="4525191" cy="3024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22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25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Annexe : Matrix computation on </a:t>
            </a:r>
            <a:r>
              <a:rPr lang="fr-FR" i="1" dirty="0" smtClean="0"/>
              <a:t>Matlab</a:t>
            </a:r>
            <a:endParaRPr lang="fr-FR" i="1" dirty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700807"/>
            <a:ext cx="5760640" cy="4323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438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 flipH="1" flipV="1">
            <a:off x="6165863" y="2910979"/>
            <a:ext cx="1280801" cy="1438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81328"/>
                <a:ext cx="8229600" cy="5116024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Registration</a:t>
                </a:r>
                <a:endParaRPr lang="fr-FR" dirty="0" smtClean="0"/>
              </a:p>
              <a:p>
                <a:pPr lvl="1"/>
                <a:r>
                  <a:rPr lang="fr-FR" dirty="0" err="1" smtClean="0"/>
                  <a:t>What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𝑇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align</a:t>
                </a:r>
                <a:r>
                  <a:rPr lang="fr-FR" dirty="0" smtClean="0"/>
                  <a:t> the </a:t>
                </a:r>
                <a:r>
                  <a:rPr lang="fr-FR" dirty="0" err="1" smtClean="0"/>
                  <a:t>fixed</a:t>
                </a:r>
                <a:r>
                  <a:rPr lang="fr-FR" dirty="0" smtClean="0"/>
                  <a:t> and </a:t>
                </a:r>
                <a:r>
                  <a:rPr lang="fr-FR" dirty="0" err="1" smtClean="0"/>
                  <a:t>moving</a:t>
                </a:r>
                <a:r>
                  <a:rPr lang="fr-FR" dirty="0" smtClean="0"/>
                  <a:t> image ?</a:t>
                </a:r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endParaRPr lang="fr-FR" dirty="0"/>
              </a:p>
              <a:p>
                <a:pPr lvl="1"/>
                <a:r>
                  <a:rPr lang="fr-FR" dirty="0" err="1" smtClean="0"/>
                  <a:t>After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random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initialization</a:t>
                </a:r>
                <a:r>
                  <a:rPr lang="fr-FR" dirty="0" smtClean="0"/>
                  <a:t> of a tested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/>
                      </a:rPr>
                      <m:t>(</m:t>
                    </m:r>
                    <m:r>
                      <a:rPr lang="fr-FR" b="1">
                        <a:latin typeface="Cambria Math"/>
                      </a:rPr>
                      <m:t>𝐱</m:t>
                    </m:r>
                    <m:r>
                      <a:rPr lang="fr-FR" i="1">
                        <a:latin typeface="Cambria Math"/>
                      </a:rPr>
                      <m:t>)</m:t>
                    </m:r>
                  </m:oMath>
                </a14:m>
                <a:endParaRPr lang="fr-FR" dirty="0" smtClean="0"/>
              </a:p>
              <a:p>
                <a:pPr lvl="1"/>
                <a:r>
                  <a:rPr lang="fr-FR" dirty="0" err="1" smtClean="0"/>
                  <a:t>What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the best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that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maximizes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similarity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𝑆</m:t>
                    </m:r>
                  </m:oMath>
                </a14:m>
                <a:r>
                  <a:rPr lang="fr-FR" dirty="0" smtClean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/>
                          </a:rPr>
                          <m:t>𝑇</m:t>
                        </m:r>
                      </m:e>
                      <m:sub>
                        <m:r>
                          <a:rPr lang="fr-FR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𝑀</m:t>
                            </m:r>
                          </m:sub>
                        </m:sSub>
                      </m:e>
                    </m:d>
                  </m:oMath>
                </a14:m>
                <a:endParaRPr lang="fr-FR" dirty="0" smtClean="0"/>
              </a:p>
              <a:p>
                <a:pPr marL="393192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acc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</m:acc>
                      <m:r>
                        <a:rPr lang="fr-FR" b="0" i="1" smtClean="0">
                          <a:latin typeface="Cambria Math"/>
                        </a:rPr>
                        <m:t>=</m:t>
                      </m:r>
                      <m:limLow>
                        <m:limLowPr>
                          <m:ctrlPr>
                            <a:rPr lang="fr-FR" i="1">
                              <a:latin typeface="Cambria Math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fr-FR">
                              <a:latin typeface="Cambria Math"/>
                            </a:rPr>
                            <m:t>argmax</m:t>
                          </m:r>
                        </m:e>
                        <m:lim>
                          <m:sSub>
                            <m:sSub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fr-FR" i="1">
                                  <a:latin typeface="Cambria Math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lim>
                      </m:limLow>
                      <m:d>
                        <m:d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/>
                            </a:rPr>
                            <m:t>𝑆</m:t>
                          </m:r>
                          <m:d>
                            <m:dPr>
                              <m:ctrlPr>
                                <a:rPr lang="fr-FR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𝐹</m:t>
                                  </m:r>
                                </m:sub>
                              </m:sSub>
                              <m:r>
                                <a:rPr lang="fr-FR" b="0" i="1" smtClean="0">
                                  <a:latin typeface="Cambria Math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fr-FR" b="0" i="1" smtClean="0">
                                      <a:latin typeface="Cambria Math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fr-FR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fr-FR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fr-FR" b="0" i="1" smtClean="0">
                                          <a:latin typeface="Cambria Math"/>
                                        </a:rPr>
                                        <m:t>𝑀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fr-FR" dirty="0"/>
              </a:p>
              <a:p>
                <a:pPr lvl="1"/>
                <a:endParaRPr lang="fr-FR" dirty="0"/>
              </a:p>
              <a:p>
                <a:pPr lvl="1"/>
                <a:endParaRPr lang="fr-FR" dirty="0" smtClean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81328"/>
                <a:ext cx="8229600" cy="5116024"/>
              </a:xfrm>
              <a:blipFill rotWithShape="1">
                <a:blip r:embed="rId2"/>
                <a:stretch>
                  <a:fillRect t="-107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registration</a:t>
            </a:r>
            <a:endParaRPr lang="fr-FR" dirty="0"/>
          </a:p>
        </p:txBody>
      </p:sp>
      <p:pic>
        <p:nvPicPr>
          <p:cNvPr id="1028" name="Picture 4" descr="http://people.sc.fsu.edu/%7Ejburkardt/data/jpg/len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448" y="2939826"/>
            <a:ext cx="1409924" cy="14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 flipH="1" flipV="1">
            <a:off x="2421448" y="2910979"/>
            <a:ext cx="1409924" cy="1438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4" descr="http://people.sc.fsu.edu/%7Ejburkardt/data/jpg/len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63232">
            <a:off x="6741703" y="2520475"/>
            <a:ext cx="1409924" cy="140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/>
          <p:cNvCxnSpPr/>
          <p:nvPr/>
        </p:nvCxnSpPr>
        <p:spPr>
          <a:xfrm>
            <a:off x="4283968" y="3573016"/>
            <a:ext cx="129614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ZoneTexte 8"/>
              <p:cNvSpPr txBox="1"/>
              <p:nvPr/>
            </p:nvSpPr>
            <p:spPr>
              <a:xfrm>
                <a:off x="4427984" y="3715732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/>
                            </a:rPr>
                            <m:t>𝑇</m:t>
                          </m:r>
                        </m:e>
                        <m:sup>
                          <m:r>
                            <a:rPr lang="fr-FR" b="0" i="1" smtClean="0">
                              <a:latin typeface="Cambria Math"/>
                            </a:rPr>
                            <m:t>−1</m:t>
                          </m:r>
                        </m:sup>
                      </m:sSup>
                      <m:r>
                        <a:rPr lang="fr-FR" b="0" i="1" smtClean="0">
                          <a:latin typeface="Cambria Math"/>
                        </a:rPr>
                        <m:t>(</m:t>
                      </m:r>
                      <m:r>
                        <a:rPr lang="fr-FR" b="1" i="0" smtClean="0">
                          <a:latin typeface="Cambria Math"/>
                        </a:rPr>
                        <m:t>𝐱</m:t>
                      </m:r>
                      <m:r>
                        <a:rPr lang="fr-FR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984" y="3715732"/>
                <a:ext cx="1008112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ZoneTexte 16"/>
              <p:cNvSpPr txBox="1"/>
              <p:nvPr/>
            </p:nvSpPr>
            <p:spPr>
              <a:xfrm>
                <a:off x="2555776" y="2492896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𝐹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7" name="ZoneTexte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5776" y="2492896"/>
                <a:ext cx="1008112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/>
              <p:cNvSpPr txBox="1"/>
              <p:nvPr/>
            </p:nvSpPr>
            <p:spPr>
              <a:xfrm>
                <a:off x="6302207" y="2332246"/>
                <a:ext cx="10081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/>
                            </a:rPr>
                            <m:t>𝐼</m:t>
                          </m:r>
                        </m:e>
                        <m:sub>
                          <m:r>
                            <a:rPr lang="fr-FR" b="0" i="1" smtClean="0">
                              <a:latin typeface="Cambria Math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8" name="ZoneTexte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207" y="2332246"/>
                <a:ext cx="1008112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26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Major </a:t>
                </a:r>
                <a:r>
                  <a:rPr lang="fr-FR" dirty="0" err="1" smtClean="0"/>
                  <a:t>problem</a:t>
                </a:r>
                <a:endParaRPr lang="fr-FR" dirty="0" smtClean="0"/>
              </a:p>
              <a:p>
                <a:pPr lvl="1"/>
                <a:r>
                  <a:rPr lang="fr-FR" dirty="0" err="1" smtClean="0"/>
                  <a:t>Each</a:t>
                </a:r>
                <a:r>
                  <a:rPr lang="fr-FR" dirty="0" smtClean="0"/>
                  <a:t> image </a:t>
                </a:r>
                <a:r>
                  <a:rPr lang="fr-FR" dirty="0" err="1" smtClean="0"/>
                  <a:t>is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divided</a:t>
                </a:r>
                <a:r>
                  <a:rPr lang="fr-FR" dirty="0" smtClean="0"/>
                  <a:t> </a:t>
                </a:r>
                <a:r>
                  <a:rPr lang="fr-FR" dirty="0" err="1" smtClean="0"/>
                  <a:t>into</a:t>
                </a:r>
                <a:r>
                  <a:rPr lang="fr-FR" dirty="0" smtClean="0"/>
                  <a:t> a </a:t>
                </a:r>
                <a:r>
                  <a:rPr lang="fr-FR" dirty="0" err="1" smtClean="0"/>
                  <a:t>grid</a:t>
                </a:r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r>
                  <a:rPr lang="fr-FR" dirty="0" smtClean="0"/>
                  <a:t>To </a:t>
                </a:r>
                <a:r>
                  <a:rPr lang="fr-FR" dirty="0" err="1" smtClean="0"/>
                  <a:t>compute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fr-FR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i="1">
                                <a:latin typeface="Cambria Math"/>
                              </a:rPr>
                              <m:t>𝐼</m:t>
                            </m:r>
                          </m:e>
                          <m:sub>
                            <m:r>
                              <a:rPr lang="fr-FR" i="1">
                                <a:latin typeface="Cambria Math"/>
                              </a:rPr>
                              <m:t>𝐹</m:t>
                            </m:r>
                          </m:sub>
                        </m:sSub>
                        <m:d>
                          <m:dPr>
                            <m:ctrlPr>
                              <a:rPr lang="fr-FR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fr-FR" i="1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r>
                          <a:rPr lang="fr-FR" i="1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/>
                              </a:rPr>
                              <m:t>𝑇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fr-FR" b="0" i="1" smtClean="0">
                                <a:latin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fr-FR" i="1">
                                    <a:latin typeface="Cambria Math"/>
                                  </a:rPr>
                                  <m:t>𝑀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fr-FR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fr-FR" dirty="0" smtClean="0"/>
                  <a:t> </a:t>
                </a:r>
                <a:r>
                  <a:rPr lang="fr-FR" dirty="0" err="1" smtClean="0"/>
                  <a:t>comparison</a:t>
                </a:r>
                <a:r>
                  <a:rPr lang="fr-FR" dirty="0" smtClean="0"/>
                  <a:t> of pixel value at the </a:t>
                </a:r>
                <a:r>
                  <a:rPr lang="fr-FR" dirty="0" err="1" smtClean="0"/>
                  <a:t>same</a:t>
                </a:r>
                <a:r>
                  <a:rPr lang="fr-FR" dirty="0" smtClean="0"/>
                  <a:t> position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𝑥</m:t>
                    </m:r>
                  </m:oMath>
                </a14:m>
                <a:endParaRPr lang="fr-FR" dirty="0" smtClean="0"/>
              </a:p>
              <a:p>
                <a:pPr lvl="1"/>
                <a:endParaRPr lang="fr-FR" dirty="0"/>
              </a:p>
              <a:p>
                <a:pPr lvl="1"/>
                <a:r>
                  <a:rPr lang="fr-FR" dirty="0" smtClean="0"/>
                  <a:t>Impossible to compare </a:t>
                </a:r>
                <a:r>
                  <a:rPr lang="fr-FR" dirty="0" err="1" smtClean="0"/>
                  <a:t>grid</a:t>
                </a:r>
                <a:r>
                  <a:rPr lang="fr-FR" dirty="0" smtClean="0"/>
                  <a:t> points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fr-FR" dirty="0" smtClean="0"/>
                  <a:t> and </a:t>
                </a:r>
                <a:r>
                  <a:rPr lang="fr-FR" dirty="0" err="1" smtClean="0"/>
                  <a:t>and</a:t>
                </a:r>
                <a:r>
                  <a:rPr lang="fr-FR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/>
                          </a:rPr>
                          <m:t>𝐼</m:t>
                        </m:r>
                      </m:e>
                      <m:sub>
                        <m:r>
                          <a:rPr lang="fr-FR" b="0" i="1" smtClean="0">
                            <a:latin typeface="Cambria Math"/>
                          </a:rPr>
                          <m:t>𝐹</m:t>
                        </m:r>
                      </m:sub>
                    </m:sSub>
                  </m:oMath>
                </a14:m>
                <a:r>
                  <a:rPr lang="fr-FR" dirty="0" smtClean="0"/>
                  <a:t> !</a:t>
                </a:r>
                <a:endParaRPr lang="fr-FR" dirty="0"/>
              </a:p>
              <a:p>
                <a:endParaRPr lang="fr-FR" dirty="0"/>
              </a:p>
            </p:txBody>
          </p:sp>
        </mc:Choice>
        <mc:Fallback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213" r="-81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registration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7956376" y="587727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[1]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28549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813721"/>
            <a:ext cx="1381125" cy="138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509120"/>
            <a:ext cx="2514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3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Interpolation :</a:t>
            </a:r>
          </a:p>
          <a:p>
            <a:pPr lvl="1"/>
            <a:r>
              <a:rPr lang="fr-FR" dirty="0" smtClean="0"/>
              <a:t>Construction of </a:t>
            </a:r>
            <a:r>
              <a:rPr lang="fr-FR" dirty="0" smtClean="0"/>
              <a:t>the </a:t>
            </a:r>
            <a:r>
              <a:rPr lang="fr-FR" dirty="0" err="1" smtClean="0"/>
              <a:t>continuous</a:t>
            </a:r>
            <a:r>
              <a:rPr lang="fr-FR" dirty="0" smtClean="0"/>
              <a:t> </a:t>
            </a:r>
            <a:r>
              <a:rPr lang="fr-FR" dirty="0" smtClean="0"/>
              <a:t>version of </a:t>
            </a:r>
            <a:r>
              <a:rPr lang="fr-FR" dirty="0" smtClean="0"/>
              <a:t>a </a:t>
            </a:r>
            <a:r>
              <a:rPr lang="fr-FR" dirty="0" err="1" smtClean="0"/>
              <a:t>discrete</a:t>
            </a:r>
            <a:r>
              <a:rPr lang="fr-FR" dirty="0" smtClean="0"/>
              <a:t> </a:t>
            </a:r>
            <a:r>
              <a:rPr lang="fr-FR" dirty="0" smtClean="0"/>
              <a:t>signal</a:t>
            </a:r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Convolution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dirty="0" err="1" smtClean="0"/>
              <a:t>kernel</a:t>
            </a:r>
            <a:r>
              <a:rPr lang="fr-FR" dirty="0" smtClean="0"/>
              <a:t> </a:t>
            </a:r>
            <a:r>
              <a:rPr lang="fr-FR" dirty="0" err="1" smtClean="0"/>
              <a:t>through</a:t>
            </a:r>
            <a:r>
              <a:rPr lang="fr-FR" dirty="0" smtClean="0"/>
              <a:t> all the observations</a:t>
            </a:r>
          </a:p>
          <a:p>
            <a:pPr lvl="1"/>
            <a:endParaRPr lang="fr-FR" dirty="0"/>
          </a:p>
          <a:p>
            <a:pPr lvl="1"/>
            <a:r>
              <a:rPr lang="fr-FR" dirty="0" err="1" smtClean="0"/>
              <a:t>Interpolator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Nyquist</a:t>
            </a:r>
            <a:r>
              <a:rPr lang="fr-FR" dirty="0" smtClean="0"/>
              <a:t> </a:t>
            </a:r>
            <a:r>
              <a:rPr lang="fr-FR" dirty="0" err="1"/>
              <a:t>frequency</a:t>
            </a:r>
            <a:r>
              <a:rPr lang="fr-FR" dirty="0"/>
              <a:t> [2</a:t>
            </a:r>
            <a:r>
              <a:rPr lang="fr-FR" dirty="0" smtClean="0"/>
              <a:t>]</a:t>
            </a:r>
          </a:p>
          <a:p>
            <a:pPr lvl="1"/>
            <a:endParaRPr lang="fr-FR" dirty="0"/>
          </a:p>
          <a:p>
            <a:pPr marL="393192" lvl="1" indent="0">
              <a:buNone/>
            </a:pPr>
            <a:r>
              <a:rPr lang="fr-FR" dirty="0" err="1" smtClean="0"/>
              <a:t>fe</a:t>
            </a:r>
            <a:r>
              <a:rPr lang="fr-FR" dirty="0" smtClean="0"/>
              <a:t> </a:t>
            </a:r>
            <a:r>
              <a:rPr lang="fr-FR" dirty="0"/>
              <a:t>&gt; </a:t>
            </a:r>
            <a:r>
              <a:rPr lang="fr-FR" dirty="0" err="1" smtClean="0"/>
              <a:t>fs</a:t>
            </a:r>
            <a:r>
              <a:rPr lang="fr-FR" dirty="0" smtClean="0"/>
              <a:t>/2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Image </a:t>
            </a:r>
            <a:r>
              <a:rPr lang="fr-FR" dirty="0" smtClean="0"/>
              <a:t>Registration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039" y="4725144"/>
            <a:ext cx="34480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3275856" y="6093296"/>
            <a:ext cx="4032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https://</a:t>
            </a:r>
            <a:r>
              <a:rPr lang="fr-FR" dirty="0" smtClean="0"/>
              <a:t>commons.wikimedia.org/wiki/File:Nyquist_Aliasing.svg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966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of </a:t>
            </a:r>
            <a:r>
              <a:rPr lang="fr-FR" dirty="0" err="1" smtClean="0"/>
              <a:t>aliased</a:t>
            </a:r>
            <a:r>
              <a:rPr lang="fr-FR" dirty="0" smtClean="0"/>
              <a:t> image (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 image </a:t>
            </a:r>
            <a:r>
              <a:rPr lang="fr-FR" dirty="0" err="1" smtClean="0"/>
              <a:t>resolution</a:t>
            </a:r>
            <a:r>
              <a:rPr lang="fr-FR" dirty="0" smtClean="0"/>
              <a:t> for the </a:t>
            </a:r>
            <a:r>
              <a:rPr lang="fr-FR" dirty="0" err="1" smtClean="0"/>
              <a:t>details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registration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4139952" y="354179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https://commons.wikimedia.org/wiki/File:Nyquist_Aliasi http://forum.hardware.fr/hfr/VideoSon/Traitement-Video/unik-artefacts-videos-sujet_142007_1.htm </a:t>
            </a:r>
            <a:r>
              <a:rPr lang="fr-FR" dirty="0" err="1"/>
              <a:t>ng.svg</a:t>
            </a:r>
            <a:endParaRPr lang="fr-FR" dirty="0"/>
          </a:p>
        </p:txBody>
      </p:sp>
      <p:pic>
        <p:nvPicPr>
          <p:cNvPr id="6" name="Picture 7" descr="http://i.stack.imgur.com/6a2i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19334"/>
            <a:ext cx="3096344" cy="232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0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Quadratic</a:t>
            </a:r>
            <a:r>
              <a:rPr lang="fr-FR" dirty="0" smtClean="0"/>
              <a:t> interpolation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 registration</a:t>
            </a:r>
            <a:endParaRPr lang="fr-FR" dirty="0"/>
          </a:p>
        </p:txBody>
      </p:sp>
      <p:sp>
        <p:nvSpPr>
          <p:cNvPr id="45" name="Line 3"/>
          <p:cNvSpPr>
            <a:spLocks noChangeShapeType="1"/>
          </p:cNvSpPr>
          <p:nvPr/>
        </p:nvSpPr>
        <p:spPr bwMode="gray">
          <a:xfrm>
            <a:off x="4549775" y="2619375"/>
            <a:ext cx="0" cy="24892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6" name="Line 4"/>
          <p:cNvSpPr>
            <a:spLocks noChangeShapeType="1"/>
          </p:cNvSpPr>
          <p:nvPr/>
        </p:nvSpPr>
        <p:spPr bwMode="gray">
          <a:xfrm flipH="1" flipV="1">
            <a:off x="372745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47" name="Group 5"/>
          <p:cNvGrpSpPr>
            <a:grpSpLocks/>
          </p:cNvGrpSpPr>
          <p:nvPr/>
        </p:nvGrpSpPr>
        <p:grpSpPr bwMode="auto">
          <a:xfrm>
            <a:off x="919163" y="5235575"/>
            <a:ext cx="7175500" cy="384175"/>
            <a:chOff x="579" y="3393"/>
            <a:chExt cx="4520" cy="242"/>
          </a:xfrm>
        </p:grpSpPr>
        <p:sp>
          <p:nvSpPr>
            <p:cNvPr id="48" name="Text Box 6"/>
            <p:cNvSpPr txBox="1">
              <a:spLocks noChangeArrowheads="1"/>
            </p:cNvSpPr>
            <p:nvPr/>
          </p:nvSpPr>
          <p:spPr bwMode="gray">
            <a:xfrm>
              <a:off x="579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-2</a:t>
              </a:r>
            </a:p>
          </p:txBody>
        </p:sp>
        <p:sp>
          <p:nvSpPr>
            <p:cNvPr id="49" name="Text Box 7"/>
            <p:cNvSpPr txBox="1">
              <a:spLocks noChangeArrowheads="1"/>
            </p:cNvSpPr>
            <p:nvPr/>
          </p:nvSpPr>
          <p:spPr bwMode="gray">
            <a:xfrm>
              <a:off x="1616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-1</a:t>
              </a: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gray">
            <a:xfrm>
              <a:off x="3817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1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gray">
            <a:xfrm>
              <a:off x="4876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2</a:t>
              </a:r>
            </a:p>
          </p:txBody>
        </p:sp>
        <p:sp>
          <p:nvSpPr>
            <p:cNvPr id="52" name="Text Box 10"/>
            <p:cNvSpPr txBox="1">
              <a:spLocks noChangeArrowheads="1"/>
            </p:cNvSpPr>
            <p:nvPr/>
          </p:nvSpPr>
          <p:spPr bwMode="gray">
            <a:xfrm>
              <a:off x="2758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0</a:t>
              </a:r>
            </a:p>
          </p:txBody>
        </p:sp>
      </p:grpSp>
      <p:sp>
        <p:nvSpPr>
          <p:cNvPr id="53" name="Line 11"/>
          <p:cNvSpPr>
            <a:spLocks noChangeShapeType="1"/>
          </p:cNvSpPr>
          <p:nvPr/>
        </p:nvSpPr>
        <p:spPr bwMode="gray">
          <a:xfrm flipH="1" flipV="1">
            <a:off x="5410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4" name="Line 12"/>
          <p:cNvSpPr>
            <a:spLocks noChangeShapeType="1"/>
          </p:cNvSpPr>
          <p:nvPr/>
        </p:nvSpPr>
        <p:spPr bwMode="gray">
          <a:xfrm flipH="1" flipV="1">
            <a:off x="62611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5" name="Line 13"/>
          <p:cNvSpPr>
            <a:spLocks noChangeShapeType="1"/>
          </p:cNvSpPr>
          <p:nvPr/>
        </p:nvSpPr>
        <p:spPr bwMode="gray">
          <a:xfrm flipH="1" flipV="1">
            <a:off x="7061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6" name="Line 14"/>
          <p:cNvSpPr>
            <a:spLocks noChangeShapeType="1"/>
          </p:cNvSpPr>
          <p:nvPr/>
        </p:nvSpPr>
        <p:spPr bwMode="gray">
          <a:xfrm flipH="1" flipV="1">
            <a:off x="7913688" y="4851400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7" name="Line 15"/>
          <p:cNvSpPr>
            <a:spLocks noChangeShapeType="1"/>
          </p:cNvSpPr>
          <p:nvPr/>
        </p:nvSpPr>
        <p:spPr bwMode="gray">
          <a:xfrm flipH="1" flipV="1">
            <a:off x="1223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8" name="Line 16"/>
          <p:cNvSpPr>
            <a:spLocks noChangeShapeType="1"/>
          </p:cNvSpPr>
          <p:nvPr/>
        </p:nvSpPr>
        <p:spPr bwMode="gray">
          <a:xfrm flipH="1" flipV="1">
            <a:off x="20748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59" name="Line 17"/>
          <p:cNvSpPr>
            <a:spLocks noChangeShapeType="1"/>
          </p:cNvSpPr>
          <p:nvPr/>
        </p:nvSpPr>
        <p:spPr bwMode="gray">
          <a:xfrm flipH="1" flipV="1">
            <a:off x="2874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0" name="Line 20"/>
          <p:cNvSpPr>
            <a:spLocks noChangeShapeType="1"/>
          </p:cNvSpPr>
          <p:nvPr/>
        </p:nvSpPr>
        <p:spPr bwMode="gray">
          <a:xfrm flipH="1">
            <a:off x="6257925" y="3851275"/>
            <a:ext cx="3175" cy="11303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1" name="Line 21"/>
          <p:cNvSpPr>
            <a:spLocks noChangeShapeType="1"/>
          </p:cNvSpPr>
          <p:nvPr/>
        </p:nvSpPr>
        <p:spPr bwMode="gray">
          <a:xfrm>
            <a:off x="7913688" y="3400425"/>
            <a:ext cx="0" cy="158115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2" name="Line 22"/>
          <p:cNvSpPr>
            <a:spLocks noChangeShapeType="1"/>
          </p:cNvSpPr>
          <p:nvPr/>
        </p:nvSpPr>
        <p:spPr bwMode="gray">
          <a:xfrm>
            <a:off x="2874963" y="2095500"/>
            <a:ext cx="0" cy="288607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3" name="Line 23"/>
          <p:cNvSpPr>
            <a:spLocks noChangeShapeType="1"/>
          </p:cNvSpPr>
          <p:nvPr/>
        </p:nvSpPr>
        <p:spPr bwMode="gray">
          <a:xfrm>
            <a:off x="1231900" y="2486025"/>
            <a:ext cx="0" cy="248602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4" name="Line 24"/>
          <p:cNvSpPr>
            <a:spLocks noChangeShapeType="1"/>
          </p:cNvSpPr>
          <p:nvPr/>
        </p:nvSpPr>
        <p:spPr bwMode="gray">
          <a:xfrm flipV="1">
            <a:off x="654050" y="4972050"/>
            <a:ext cx="7975600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65" name="Group 25"/>
          <p:cNvGrpSpPr>
            <a:grpSpLocks/>
          </p:cNvGrpSpPr>
          <p:nvPr/>
        </p:nvGrpSpPr>
        <p:grpSpPr bwMode="auto">
          <a:xfrm>
            <a:off x="2062163" y="3511550"/>
            <a:ext cx="4992687" cy="1466850"/>
            <a:chOff x="1299" y="1906"/>
            <a:chExt cx="3145" cy="1230"/>
          </a:xfrm>
        </p:grpSpPr>
        <p:sp>
          <p:nvSpPr>
            <p:cNvPr id="66" name="Freeform 26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7" name="Freeform 27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68" name="Freeform 28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69" name="Group 29"/>
          <p:cNvGrpSpPr>
            <a:grpSpLocks/>
          </p:cNvGrpSpPr>
          <p:nvPr/>
        </p:nvGrpSpPr>
        <p:grpSpPr bwMode="auto">
          <a:xfrm>
            <a:off x="3740150" y="3508375"/>
            <a:ext cx="4992688" cy="1466850"/>
            <a:chOff x="1299" y="1906"/>
            <a:chExt cx="3145" cy="1230"/>
          </a:xfrm>
        </p:grpSpPr>
        <p:sp>
          <p:nvSpPr>
            <p:cNvPr id="70" name="Freeform 30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2" name="Freeform 32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73" name="Group 33"/>
          <p:cNvGrpSpPr>
            <a:grpSpLocks/>
          </p:cNvGrpSpPr>
          <p:nvPr/>
        </p:nvGrpSpPr>
        <p:grpSpPr bwMode="auto">
          <a:xfrm>
            <a:off x="5429250" y="3511550"/>
            <a:ext cx="4992688" cy="1466850"/>
            <a:chOff x="1299" y="1906"/>
            <a:chExt cx="3145" cy="1230"/>
          </a:xfrm>
        </p:grpSpPr>
        <p:sp>
          <p:nvSpPr>
            <p:cNvPr id="74" name="Freeform 34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5" name="Freeform 35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77" name="Group 37"/>
          <p:cNvGrpSpPr>
            <a:grpSpLocks/>
          </p:cNvGrpSpPr>
          <p:nvPr/>
        </p:nvGrpSpPr>
        <p:grpSpPr bwMode="auto">
          <a:xfrm>
            <a:off x="374650" y="3500438"/>
            <a:ext cx="4992688" cy="1466850"/>
            <a:chOff x="1299" y="1906"/>
            <a:chExt cx="3145" cy="1230"/>
          </a:xfrm>
        </p:grpSpPr>
        <p:sp>
          <p:nvSpPr>
            <p:cNvPr id="78" name="Freeform 38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81" name="Group 41"/>
          <p:cNvGrpSpPr>
            <a:grpSpLocks/>
          </p:cNvGrpSpPr>
          <p:nvPr/>
        </p:nvGrpSpPr>
        <p:grpSpPr bwMode="auto">
          <a:xfrm>
            <a:off x="-1276350" y="3500438"/>
            <a:ext cx="4992688" cy="1466850"/>
            <a:chOff x="1299" y="1906"/>
            <a:chExt cx="3145" cy="1230"/>
          </a:xfrm>
        </p:grpSpPr>
        <p:sp>
          <p:nvSpPr>
            <p:cNvPr id="82" name="Freeform 42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3" name="Freeform 43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84" name="Freeform 44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34880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ce réservé du contenu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Resampling of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/>
                      </a:rPr>
                      <m:t>𝑥</m:t>
                    </m:r>
                    <m:r>
                      <a:rPr lang="fr-FR" b="0" i="1" smtClean="0">
                        <a:latin typeface="Cambria Math"/>
                      </a:rPr>
                      <m:t>=0.3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2" name="Espace réservé du contenu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9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8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registration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>
            <a:off x="4549775" y="2619375"/>
            <a:ext cx="0" cy="24892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 flipV="1">
            <a:off x="372745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919163" y="5235575"/>
            <a:ext cx="7175500" cy="384175"/>
            <a:chOff x="579" y="3393"/>
            <a:chExt cx="4520" cy="242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gray">
            <a:xfrm>
              <a:off x="579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-2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gray">
            <a:xfrm>
              <a:off x="1616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-1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gray">
            <a:xfrm>
              <a:off x="3817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1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gray">
            <a:xfrm>
              <a:off x="4876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2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gray">
            <a:xfrm>
              <a:off x="2758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0</a:t>
              </a:r>
            </a:p>
          </p:txBody>
        </p:sp>
      </p:grpSp>
      <p:sp>
        <p:nvSpPr>
          <p:cNvPr id="13" name="Line 11"/>
          <p:cNvSpPr>
            <a:spLocks noChangeShapeType="1"/>
          </p:cNvSpPr>
          <p:nvPr/>
        </p:nvSpPr>
        <p:spPr bwMode="gray">
          <a:xfrm flipH="1" flipV="1">
            <a:off x="5410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gray">
          <a:xfrm flipH="1" flipV="1">
            <a:off x="62611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gray">
          <a:xfrm flipH="1" flipV="1">
            <a:off x="7061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gray">
          <a:xfrm flipH="1" flipV="1">
            <a:off x="7913688" y="4851400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gray">
          <a:xfrm flipH="1" flipV="1">
            <a:off x="1223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gray">
          <a:xfrm flipH="1" flipV="1">
            <a:off x="20748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gray">
          <a:xfrm flipH="1" flipV="1">
            <a:off x="2874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gray">
          <a:xfrm flipH="1">
            <a:off x="6257925" y="3851275"/>
            <a:ext cx="3175" cy="11303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gray">
          <a:xfrm>
            <a:off x="7913688" y="3400425"/>
            <a:ext cx="0" cy="158115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gray">
          <a:xfrm>
            <a:off x="2874963" y="2095500"/>
            <a:ext cx="0" cy="288607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gray">
          <a:xfrm>
            <a:off x="1231900" y="2486025"/>
            <a:ext cx="0" cy="248602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gray">
          <a:xfrm flipV="1">
            <a:off x="654050" y="4972050"/>
            <a:ext cx="7975600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2062163" y="3511550"/>
            <a:ext cx="4992687" cy="1466850"/>
            <a:chOff x="1299" y="1906"/>
            <a:chExt cx="3145" cy="1230"/>
          </a:xfrm>
        </p:grpSpPr>
        <p:sp>
          <p:nvSpPr>
            <p:cNvPr id="28" name="Freeform 26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31" name="Group 29"/>
          <p:cNvGrpSpPr>
            <a:grpSpLocks/>
          </p:cNvGrpSpPr>
          <p:nvPr/>
        </p:nvGrpSpPr>
        <p:grpSpPr bwMode="auto">
          <a:xfrm>
            <a:off x="3740150" y="3508375"/>
            <a:ext cx="4992688" cy="1466850"/>
            <a:chOff x="1299" y="1906"/>
            <a:chExt cx="3145" cy="1230"/>
          </a:xfrm>
        </p:grpSpPr>
        <p:sp>
          <p:nvSpPr>
            <p:cNvPr id="32" name="Freeform 30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374650" y="3500438"/>
            <a:ext cx="4992688" cy="1466850"/>
            <a:chOff x="1299" y="1906"/>
            <a:chExt cx="3145" cy="1230"/>
          </a:xfrm>
        </p:grpSpPr>
        <p:sp>
          <p:nvSpPr>
            <p:cNvPr id="36" name="Freeform 34"/>
            <p:cNvSpPr>
              <a:spLocks/>
            </p:cNvSpPr>
            <p:nvPr/>
          </p:nvSpPr>
          <p:spPr bwMode="gray">
            <a:xfrm>
              <a:off x="2337" y="1906"/>
              <a:ext cx="1067" cy="627"/>
            </a:xfrm>
            <a:custGeom>
              <a:avLst/>
              <a:gdLst>
                <a:gd name="T0" fmla="*/ 0 w 1067"/>
                <a:gd name="T1" fmla="*/ 627 h 627"/>
                <a:gd name="T2" fmla="*/ 529 w 1067"/>
                <a:gd name="T3" fmla="*/ 9 h 627"/>
                <a:gd name="T4" fmla="*/ 1067 w 1067"/>
                <a:gd name="T5" fmla="*/ 618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7" h="627">
                  <a:moveTo>
                    <a:pt x="0" y="627"/>
                  </a:moveTo>
                  <a:cubicBezTo>
                    <a:pt x="56" y="421"/>
                    <a:pt x="262" y="18"/>
                    <a:pt x="529" y="9"/>
                  </a:cubicBezTo>
                  <a:cubicBezTo>
                    <a:pt x="796" y="0"/>
                    <a:pt x="1007" y="412"/>
                    <a:pt x="1067" y="618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gray">
            <a:xfrm>
              <a:off x="3404" y="2524"/>
              <a:ext cx="1040" cy="609"/>
            </a:xfrm>
            <a:custGeom>
              <a:avLst/>
              <a:gdLst>
                <a:gd name="T0" fmla="*/ 0 w 1040"/>
                <a:gd name="T1" fmla="*/ 0 h 609"/>
                <a:gd name="T2" fmla="*/ 104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0" y="0"/>
                  </a:moveTo>
                  <a:cubicBezTo>
                    <a:pt x="80" y="281"/>
                    <a:pt x="244" y="609"/>
                    <a:pt x="104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gray">
            <a:xfrm>
              <a:off x="1299" y="2527"/>
              <a:ext cx="1040" cy="609"/>
            </a:xfrm>
            <a:custGeom>
              <a:avLst/>
              <a:gdLst>
                <a:gd name="T0" fmla="*/ 1040 w 1040"/>
                <a:gd name="T1" fmla="*/ 0 h 609"/>
                <a:gd name="T2" fmla="*/ 0 w 1040"/>
                <a:gd name="T3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40" h="609">
                  <a:moveTo>
                    <a:pt x="1040" y="0"/>
                  </a:moveTo>
                  <a:cubicBezTo>
                    <a:pt x="949" y="278"/>
                    <a:pt x="796" y="609"/>
                    <a:pt x="0" y="609"/>
                  </a:cubicBezTo>
                </a:path>
              </a:pathLst>
            </a:custGeom>
            <a:noFill/>
            <a:ln w="4445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fr-FR"/>
            </a:p>
          </p:txBody>
        </p:sp>
      </p:grpSp>
      <p:sp>
        <p:nvSpPr>
          <p:cNvPr id="39" name="Line 37"/>
          <p:cNvSpPr>
            <a:spLocks noChangeShapeType="1"/>
          </p:cNvSpPr>
          <p:nvPr/>
        </p:nvSpPr>
        <p:spPr bwMode="gray">
          <a:xfrm>
            <a:off x="5054600" y="2996951"/>
            <a:ext cx="11113" cy="197192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fr-FR"/>
          </a:p>
        </p:txBody>
      </p:sp>
      <p:sp>
        <p:nvSpPr>
          <p:cNvPr id="40" name="Line 38"/>
          <p:cNvSpPr>
            <a:spLocks noChangeShapeType="1"/>
          </p:cNvSpPr>
          <p:nvPr/>
        </p:nvSpPr>
        <p:spPr bwMode="gray">
          <a:xfrm flipV="1">
            <a:off x="5137150" y="4676775"/>
            <a:ext cx="0" cy="2873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1" name="Freeform 39"/>
          <p:cNvSpPr>
            <a:spLocks/>
          </p:cNvSpPr>
          <p:nvPr/>
        </p:nvSpPr>
        <p:spPr bwMode="gray">
          <a:xfrm>
            <a:off x="5211763" y="4237038"/>
            <a:ext cx="973137" cy="582612"/>
          </a:xfrm>
          <a:custGeom>
            <a:avLst/>
            <a:gdLst>
              <a:gd name="T0" fmla="*/ 0 w 613"/>
              <a:gd name="T1" fmla="*/ 367 h 367"/>
              <a:gd name="T2" fmla="*/ 613 w 613"/>
              <a:gd name="T3" fmla="*/ 5 h 36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13" h="367">
                <a:moveTo>
                  <a:pt x="0" y="367"/>
                </a:moveTo>
                <a:cubicBezTo>
                  <a:pt x="360" y="323"/>
                  <a:pt x="243" y="0"/>
                  <a:pt x="613" y="5"/>
                </a:cubicBezTo>
              </a:path>
            </a:pathLst>
          </a:custGeom>
          <a:noFill/>
          <a:ln w="19050" cap="flat" cmpd="sng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gray">
          <a:xfrm flipV="1">
            <a:off x="5054600" y="3756025"/>
            <a:ext cx="0" cy="121126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3" name="Freeform 41"/>
          <p:cNvSpPr>
            <a:spLocks/>
          </p:cNvSpPr>
          <p:nvPr/>
        </p:nvSpPr>
        <p:spPr bwMode="gray">
          <a:xfrm>
            <a:off x="4194175" y="3806825"/>
            <a:ext cx="1181100" cy="474663"/>
          </a:xfrm>
          <a:custGeom>
            <a:avLst/>
            <a:gdLst>
              <a:gd name="T0" fmla="*/ 496 w 744"/>
              <a:gd name="T1" fmla="*/ 299 h 299"/>
              <a:gd name="T2" fmla="*/ 229 w 744"/>
              <a:gd name="T3" fmla="*/ 0 h 29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744" h="299">
                <a:moveTo>
                  <a:pt x="496" y="299"/>
                </a:moveTo>
                <a:cubicBezTo>
                  <a:pt x="0" y="290"/>
                  <a:pt x="744" y="0"/>
                  <a:pt x="229" y="0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gray">
          <a:xfrm flipV="1">
            <a:off x="4964113" y="4900613"/>
            <a:ext cx="0" cy="80962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45" name="Freeform 43"/>
          <p:cNvSpPr>
            <a:spLocks/>
          </p:cNvSpPr>
          <p:nvPr/>
        </p:nvSpPr>
        <p:spPr bwMode="gray">
          <a:xfrm>
            <a:off x="2951163" y="3940175"/>
            <a:ext cx="1911350" cy="1003300"/>
          </a:xfrm>
          <a:custGeom>
            <a:avLst/>
            <a:gdLst>
              <a:gd name="T0" fmla="*/ 1204 w 1204"/>
              <a:gd name="T1" fmla="*/ 632 h 632"/>
              <a:gd name="T2" fmla="*/ 0 w 1204"/>
              <a:gd name="T3" fmla="*/ 28 h 63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04" h="632">
                <a:moveTo>
                  <a:pt x="1204" y="632"/>
                </a:moveTo>
                <a:cubicBezTo>
                  <a:pt x="1162" y="347"/>
                  <a:pt x="656" y="0"/>
                  <a:pt x="0" y="28"/>
                </a:cubicBezTo>
              </a:path>
            </a:pathLst>
          </a:cu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331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Interpolated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9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Image registration</a:t>
            </a:r>
          </a:p>
        </p:txBody>
      </p:sp>
      <p:sp>
        <p:nvSpPr>
          <p:cNvPr id="5" name="Line 3"/>
          <p:cNvSpPr>
            <a:spLocks noChangeShapeType="1"/>
          </p:cNvSpPr>
          <p:nvPr/>
        </p:nvSpPr>
        <p:spPr bwMode="gray">
          <a:xfrm>
            <a:off x="4549775" y="2619375"/>
            <a:ext cx="0" cy="24892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gray">
          <a:xfrm flipH="1" flipV="1">
            <a:off x="372745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919163" y="5235589"/>
            <a:ext cx="7175501" cy="384176"/>
            <a:chOff x="579" y="3393"/>
            <a:chExt cx="4520" cy="242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gray">
            <a:xfrm>
              <a:off x="579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-2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gray">
            <a:xfrm>
              <a:off x="1616" y="3393"/>
              <a:ext cx="287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 dirty="0"/>
                <a:t>-1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gray">
            <a:xfrm>
              <a:off x="3817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1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gray">
            <a:xfrm>
              <a:off x="4876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2</a:t>
              </a: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gray">
            <a:xfrm>
              <a:off x="2758" y="3393"/>
              <a:ext cx="223" cy="242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fr-FR"/>
                <a:t>0</a:t>
              </a:r>
            </a:p>
          </p:txBody>
        </p:sp>
      </p:grpSp>
      <p:sp>
        <p:nvSpPr>
          <p:cNvPr id="13" name="Line 11"/>
          <p:cNvSpPr>
            <a:spLocks noChangeShapeType="1"/>
          </p:cNvSpPr>
          <p:nvPr/>
        </p:nvSpPr>
        <p:spPr bwMode="gray">
          <a:xfrm flipH="1" flipV="1">
            <a:off x="5410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gray">
          <a:xfrm flipH="1" flipV="1">
            <a:off x="62611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gray">
          <a:xfrm flipH="1" flipV="1">
            <a:off x="7061200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gray">
          <a:xfrm flipH="1" flipV="1">
            <a:off x="7913688" y="4851400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gray">
          <a:xfrm flipH="1" flipV="1">
            <a:off x="1223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gray">
          <a:xfrm flipH="1" flipV="1">
            <a:off x="20748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gray">
          <a:xfrm flipH="1" flipV="1">
            <a:off x="2874963" y="4803775"/>
            <a:ext cx="0" cy="303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gray">
          <a:xfrm flipH="1">
            <a:off x="6257925" y="3851275"/>
            <a:ext cx="3175" cy="113030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gray">
          <a:xfrm>
            <a:off x="7913688" y="3400425"/>
            <a:ext cx="0" cy="1581150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gray">
          <a:xfrm>
            <a:off x="2874963" y="2095500"/>
            <a:ext cx="0" cy="288607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5" name="Line 23"/>
          <p:cNvSpPr>
            <a:spLocks noChangeShapeType="1"/>
          </p:cNvSpPr>
          <p:nvPr/>
        </p:nvSpPr>
        <p:spPr bwMode="gray">
          <a:xfrm>
            <a:off x="1231900" y="2486025"/>
            <a:ext cx="0" cy="2486025"/>
          </a:xfrm>
          <a:prstGeom prst="line">
            <a:avLst/>
          </a:prstGeom>
          <a:noFill/>
          <a:ln w="19050">
            <a:solidFill>
              <a:schemeClr val="bg2">
                <a:lumMod val="50000"/>
              </a:schemeClr>
            </a:solidFill>
            <a:round/>
            <a:headEnd type="arrow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6" name="Line 24"/>
          <p:cNvSpPr>
            <a:spLocks noChangeShapeType="1"/>
          </p:cNvSpPr>
          <p:nvPr/>
        </p:nvSpPr>
        <p:spPr bwMode="gray">
          <a:xfrm flipV="1">
            <a:off x="654050" y="4972050"/>
            <a:ext cx="7975600" cy="79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  <p:sp>
        <p:nvSpPr>
          <p:cNvPr id="27" name="Freeform 25"/>
          <p:cNvSpPr>
            <a:spLocks/>
          </p:cNvSpPr>
          <p:nvPr/>
        </p:nvSpPr>
        <p:spPr bwMode="gray">
          <a:xfrm>
            <a:off x="207963" y="2076450"/>
            <a:ext cx="8631237" cy="1897063"/>
          </a:xfrm>
          <a:custGeom>
            <a:avLst/>
            <a:gdLst>
              <a:gd name="T0" fmla="*/ 0 w 5437"/>
              <a:gd name="T1" fmla="*/ 762 h 1195"/>
              <a:gd name="T2" fmla="*/ 651 w 5437"/>
              <a:gd name="T3" fmla="*/ 251 h 1195"/>
              <a:gd name="T4" fmla="*/ 1691 w 5437"/>
              <a:gd name="T5" fmla="*/ 17 h 1195"/>
              <a:gd name="T6" fmla="*/ 2735 w 5437"/>
              <a:gd name="T7" fmla="*/ 350 h 1195"/>
              <a:gd name="T8" fmla="*/ 3812 w 5437"/>
              <a:gd name="T9" fmla="*/ 1113 h 1195"/>
              <a:gd name="T10" fmla="*/ 4856 w 5437"/>
              <a:gd name="T11" fmla="*/ 841 h 1195"/>
              <a:gd name="T12" fmla="*/ 5437 w 5437"/>
              <a:gd name="T13" fmla="*/ 987 h 1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7" h="1195">
                <a:moveTo>
                  <a:pt x="0" y="762"/>
                </a:moveTo>
                <a:cubicBezTo>
                  <a:pt x="109" y="677"/>
                  <a:pt x="369" y="375"/>
                  <a:pt x="651" y="251"/>
                </a:cubicBezTo>
                <a:cubicBezTo>
                  <a:pt x="933" y="127"/>
                  <a:pt x="1344" y="0"/>
                  <a:pt x="1691" y="17"/>
                </a:cubicBezTo>
                <a:cubicBezTo>
                  <a:pt x="2038" y="34"/>
                  <a:pt x="2381" y="167"/>
                  <a:pt x="2735" y="350"/>
                </a:cubicBezTo>
                <a:cubicBezTo>
                  <a:pt x="3089" y="533"/>
                  <a:pt x="3459" y="1031"/>
                  <a:pt x="3812" y="1113"/>
                </a:cubicBezTo>
                <a:cubicBezTo>
                  <a:pt x="4165" y="1195"/>
                  <a:pt x="4585" y="862"/>
                  <a:pt x="4856" y="841"/>
                </a:cubicBezTo>
                <a:cubicBezTo>
                  <a:pt x="5127" y="820"/>
                  <a:pt x="5316" y="957"/>
                  <a:pt x="5437" y="987"/>
                </a:cubicBezTo>
              </a:path>
            </a:pathLst>
          </a:custGeom>
          <a:noFill/>
          <a:ln w="508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54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reveal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Rotonde">
  <a:themeElements>
    <a:clrScheme name="Rotond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Rotond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Rotond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1727</TotalTime>
  <Words>1060</Words>
  <Application>Microsoft Office PowerPoint</Application>
  <PresentationFormat>Affichage à l'écran (4:3)</PresentationFormat>
  <Paragraphs>217</Paragraphs>
  <Slides>25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26" baseType="lpstr">
      <vt:lpstr>Rotonde</vt:lpstr>
      <vt:lpstr>Gaussian Process Interpolation for Uncertainty Estimation in Image Registration</vt:lpstr>
      <vt:lpstr>Guideline</vt:lpstr>
      <vt:lpstr>Image registration</vt:lpstr>
      <vt:lpstr>Image registration</vt:lpstr>
      <vt:lpstr>Image Registration</vt:lpstr>
      <vt:lpstr>Image registration</vt:lpstr>
      <vt:lpstr>Image registration</vt:lpstr>
      <vt:lpstr>Image registration</vt:lpstr>
      <vt:lpstr>Image registration</vt:lpstr>
      <vt:lpstr>Image registration</vt:lpstr>
      <vt:lpstr>Gaussian Process Interpolation</vt:lpstr>
      <vt:lpstr>Method : Bayesian Regression</vt:lpstr>
      <vt:lpstr>Method : Bayesian Regression</vt:lpstr>
      <vt:lpstr>Method : Similarity measure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Future work</vt:lpstr>
      <vt:lpstr>Conclusion</vt:lpstr>
      <vt:lpstr>References</vt:lpstr>
      <vt:lpstr>Discussion</vt:lpstr>
      <vt:lpstr>Annexe : Matrix computation on Matlab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Parkinson</dc:title>
  <dc:creator>Polakov</dc:creator>
  <cp:lastModifiedBy>Lo</cp:lastModifiedBy>
  <cp:revision>139</cp:revision>
  <dcterms:created xsi:type="dcterms:W3CDTF">2014-11-04T21:33:17Z</dcterms:created>
  <dcterms:modified xsi:type="dcterms:W3CDTF">2016-04-06T04:29:19Z</dcterms:modified>
</cp:coreProperties>
</file>